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72" r:id="rId6"/>
    <p:sldId id="260" r:id="rId7"/>
    <p:sldId id="268" r:id="rId8"/>
    <p:sldId id="269" r:id="rId9"/>
    <p:sldId id="270"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24"/>
    <p:restoredTop sz="96405"/>
  </p:normalViewPr>
  <p:slideViewPr>
    <p:cSldViewPr snapToGrid="0" snapToObjects="1">
      <p:cViewPr varScale="1">
        <p:scale>
          <a:sx n="106" d="100"/>
          <a:sy n="106" d="100"/>
        </p:scale>
        <p:origin x="216" y="10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C4CB-04A2-7843-93CA-1DDA780F0B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A2B60E-E14C-3D48-87C5-C064B8DA15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D93A21-D484-5E46-A487-732C755CF0F4}"/>
              </a:ext>
            </a:extLst>
          </p:cNvPr>
          <p:cNvSpPr>
            <a:spLocks noGrp="1"/>
          </p:cNvSpPr>
          <p:nvPr>
            <p:ph type="dt" sz="half" idx="10"/>
          </p:nvPr>
        </p:nvSpPr>
        <p:spPr/>
        <p:txBody>
          <a:bodyPr/>
          <a:lstStyle/>
          <a:p>
            <a:fld id="{FFC38D93-E06E-F243-A249-D76E0F0CE37D}" type="datetimeFigureOut">
              <a:rPr lang="en-US" smtClean="0"/>
              <a:t>2/18/20</a:t>
            </a:fld>
            <a:endParaRPr lang="en-US"/>
          </a:p>
        </p:txBody>
      </p:sp>
      <p:sp>
        <p:nvSpPr>
          <p:cNvPr id="5" name="Footer Placeholder 4">
            <a:extLst>
              <a:ext uri="{FF2B5EF4-FFF2-40B4-BE49-F238E27FC236}">
                <a16:creationId xmlns:a16="http://schemas.microsoft.com/office/drawing/2014/main" id="{2DC4048C-4EA1-8D4F-9581-27B199DF2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FB48DF-9EB8-6944-8790-1C1301E85ADF}"/>
              </a:ext>
            </a:extLst>
          </p:cNvPr>
          <p:cNvSpPr>
            <a:spLocks noGrp="1"/>
          </p:cNvSpPr>
          <p:nvPr>
            <p:ph type="sldNum" sz="quarter" idx="12"/>
          </p:nvPr>
        </p:nvSpPr>
        <p:spPr/>
        <p:txBody>
          <a:bodyPr/>
          <a:lstStyle/>
          <a:p>
            <a:fld id="{EFDEA2B9-8710-7943-8E7D-F4EC666E7917}" type="slidenum">
              <a:rPr lang="en-US" smtClean="0"/>
              <a:t>‹#›</a:t>
            </a:fld>
            <a:endParaRPr lang="en-US"/>
          </a:p>
        </p:txBody>
      </p:sp>
    </p:spTree>
    <p:extLst>
      <p:ext uri="{BB962C8B-B14F-4D97-AF65-F5344CB8AC3E}">
        <p14:creationId xmlns:p14="http://schemas.microsoft.com/office/powerpoint/2010/main" val="2798528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7C000-376B-E04F-AF45-BAFAEB404B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54CEA7-6E1D-6A43-B6A3-00F8979085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EE11BF-FC05-1447-A0EA-A94411C989DD}"/>
              </a:ext>
            </a:extLst>
          </p:cNvPr>
          <p:cNvSpPr>
            <a:spLocks noGrp="1"/>
          </p:cNvSpPr>
          <p:nvPr>
            <p:ph type="dt" sz="half" idx="10"/>
          </p:nvPr>
        </p:nvSpPr>
        <p:spPr/>
        <p:txBody>
          <a:bodyPr/>
          <a:lstStyle/>
          <a:p>
            <a:fld id="{FFC38D93-E06E-F243-A249-D76E0F0CE37D}" type="datetimeFigureOut">
              <a:rPr lang="en-US" smtClean="0"/>
              <a:t>2/18/20</a:t>
            </a:fld>
            <a:endParaRPr lang="en-US"/>
          </a:p>
        </p:txBody>
      </p:sp>
      <p:sp>
        <p:nvSpPr>
          <p:cNvPr id="5" name="Footer Placeholder 4">
            <a:extLst>
              <a:ext uri="{FF2B5EF4-FFF2-40B4-BE49-F238E27FC236}">
                <a16:creationId xmlns:a16="http://schemas.microsoft.com/office/drawing/2014/main" id="{A185A52C-8AC1-454A-AA37-1844577F62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E4CB71-BFE0-E74E-820F-A6DFC05796BB}"/>
              </a:ext>
            </a:extLst>
          </p:cNvPr>
          <p:cNvSpPr>
            <a:spLocks noGrp="1"/>
          </p:cNvSpPr>
          <p:nvPr>
            <p:ph type="sldNum" sz="quarter" idx="12"/>
          </p:nvPr>
        </p:nvSpPr>
        <p:spPr/>
        <p:txBody>
          <a:bodyPr/>
          <a:lstStyle/>
          <a:p>
            <a:fld id="{EFDEA2B9-8710-7943-8E7D-F4EC666E7917}" type="slidenum">
              <a:rPr lang="en-US" smtClean="0"/>
              <a:t>‹#›</a:t>
            </a:fld>
            <a:endParaRPr lang="en-US"/>
          </a:p>
        </p:txBody>
      </p:sp>
    </p:spTree>
    <p:extLst>
      <p:ext uri="{BB962C8B-B14F-4D97-AF65-F5344CB8AC3E}">
        <p14:creationId xmlns:p14="http://schemas.microsoft.com/office/powerpoint/2010/main" val="404464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3749EE-23D0-A446-9B1A-F6AA566486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B3269C-4CDC-9448-8955-F479E69A5D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879000-EA7F-6746-A688-7741C06EF008}"/>
              </a:ext>
            </a:extLst>
          </p:cNvPr>
          <p:cNvSpPr>
            <a:spLocks noGrp="1"/>
          </p:cNvSpPr>
          <p:nvPr>
            <p:ph type="dt" sz="half" idx="10"/>
          </p:nvPr>
        </p:nvSpPr>
        <p:spPr/>
        <p:txBody>
          <a:bodyPr/>
          <a:lstStyle/>
          <a:p>
            <a:fld id="{FFC38D93-E06E-F243-A249-D76E0F0CE37D}" type="datetimeFigureOut">
              <a:rPr lang="en-US" smtClean="0"/>
              <a:t>2/18/20</a:t>
            </a:fld>
            <a:endParaRPr lang="en-US"/>
          </a:p>
        </p:txBody>
      </p:sp>
      <p:sp>
        <p:nvSpPr>
          <p:cNvPr id="5" name="Footer Placeholder 4">
            <a:extLst>
              <a:ext uri="{FF2B5EF4-FFF2-40B4-BE49-F238E27FC236}">
                <a16:creationId xmlns:a16="http://schemas.microsoft.com/office/drawing/2014/main" id="{141632F7-DF85-7F4C-A52A-30E0E9D72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F0CAE-4302-244D-948B-46E70C5AEB68}"/>
              </a:ext>
            </a:extLst>
          </p:cNvPr>
          <p:cNvSpPr>
            <a:spLocks noGrp="1"/>
          </p:cNvSpPr>
          <p:nvPr>
            <p:ph type="sldNum" sz="quarter" idx="12"/>
          </p:nvPr>
        </p:nvSpPr>
        <p:spPr/>
        <p:txBody>
          <a:bodyPr/>
          <a:lstStyle/>
          <a:p>
            <a:fld id="{EFDEA2B9-8710-7943-8E7D-F4EC666E7917}" type="slidenum">
              <a:rPr lang="en-US" smtClean="0"/>
              <a:t>‹#›</a:t>
            </a:fld>
            <a:endParaRPr lang="en-US"/>
          </a:p>
        </p:txBody>
      </p:sp>
    </p:spTree>
    <p:extLst>
      <p:ext uri="{BB962C8B-B14F-4D97-AF65-F5344CB8AC3E}">
        <p14:creationId xmlns:p14="http://schemas.microsoft.com/office/powerpoint/2010/main" val="1096485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73AB-8C77-1E49-8E1B-19FFBB377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869725-541C-704C-BF9C-2910C86E8D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BB9B12-6C00-B143-A1E3-3CF5B8D0EC71}"/>
              </a:ext>
            </a:extLst>
          </p:cNvPr>
          <p:cNvSpPr>
            <a:spLocks noGrp="1"/>
          </p:cNvSpPr>
          <p:nvPr>
            <p:ph type="dt" sz="half" idx="10"/>
          </p:nvPr>
        </p:nvSpPr>
        <p:spPr/>
        <p:txBody>
          <a:bodyPr/>
          <a:lstStyle/>
          <a:p>
            <a:fld id="{FFC38D93-E06E-F243-A249-D76E0F0CE37D}" type="datetimeFigureOut">
              <a:rPr lang="en-US" smtClean="0"/>
              <a:t>2/18/20</a:t>
            </a:fld>
            <a:endParaRPr lang="en-US"/>
          </a:p>
        </p:txBody>
      </p:sp>
      <p:sp>
        <p:nvSpPr>
          <p:cNvPr id="5" name="Footer Placeholder 4">
            <a:extLst>
              <a:ext uri="{FF2B5EF4-FFF2-40B4-BE49-F238E27FC236}">
                <a16:creationId xmlns:a16="http://schemas.microsoft.com/office/drawing/2014/main" id="{ACD98FC8-65B4-3843-8489-5795D4EF3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3D88FA-068D-9B40-9167-B48E8B5AA1F6}"/>
              </a:ext>
            </a:extLst>
          </p:cNvPr>
          <p:cNvSpPr>
            <a:spLocks noGrp="1"/>
          </p:cNvSpPr>
          <p:nvPr>
            <p:ph type="sldNum" sz="quarter" idx="12"/>
          </p:nvPr>
        </p:nvSpPr>
        <p:spPr/>
        <p:txBody>
          <a:bodyPr/>
          <a:lstStyle/>
          <a:p>
            <a:fld id="{EFDEA2B9-8710-7943-8E7D-F4EC666E7917}" type="slidenum">
              <a:rPr lang="en-US" smtClean="0"/>
              <a:t>‹#›</a:t>
            </a:fld>
            <a:endParaRPr lang="en-US"/>
          </a:p>
        </p:txBody>
      </p:sp>
    </p:spTree>
    <p:extLst>
      <p:ext uri="{BB962C8B-B14F-4D97-AF65-F5344CB8AC3E}">
        <p14:creationId xmlns:p14="http://schemas.microsoft.com/office/powerpoint/2010/main" val="65040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78BB-56FD-4E4E-87B5-5E580D16A6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D6D1E6-DC3D-0340-B63E-06F3D7BAEC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420E3B-D512-3443-AE73-1DEA0CAA8ECF}"/>
              </a:ext>
            </a:extLst>
          </p:cNvPr>
          <p:cNvSpPr>
            <a:spLocks noGrp="1"/>
          </p:cNvSpPr>
          <p:nvPr>
            <p:ph type="dt" sz="half" idx="10"/>
          </p:nvPr>
        </p:nvSpPr>
        <p:spPr/>
        <p:txBody>
          <a:bodyPr/>
          <a:lstStyle/>
          <a:p>
            <a:fld id="{FFC38D93-E06E-F243-A249-D76E0F0CE37D}" type="datetimeFigureOut">
              <a:rPr lang="en-US" smtClean="0"/>
              <a:t>2/18/20</a:t>
            </a:fld>
            <a:endParaRPr lang="en-US"/>
          </a:p>
        </p:txBody>
      </p:sp>
      <p:sp>
        <p:nvSpPr>
          <p:cNvPr id="5" name="Footer Placeholder 4">
            <a:extLst>
              <a:ext uri="{FF2B5EF4-FFF2-40B4-BE49-F238E27FC236}">
                <a16:creationId xmlns:a16="http://schemas.microsoft.com/office/drawing/2014/main" id="{86E4D9A8-F823-DB45-8C46-67AB794C6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73663E-E8BE-B34A-89E1-3E25BF964CBD}"/>
              </a:ext>
            </a:extLst>
          </p:cNvPr>
          <p:cNvSpPr>
            <a:spLocks noGrp="1"/>
          </p:cNvSpPr>
          <p:nvPr>
            <p:ph type="sldNum" sz="quarter" idx="12"/>
          </p:nvPr>
        </p:nvSpPr>
        <p:spPr/>
        <p:txBody>
          <a:bodyPr/>
          <a:lstStyle/>
          <a:p>
            <a:fld id="{EFDEA2B9-8710-7943-8E7D-F4EC666E7917}" type="slidenum">
              <a:rPr lang="en-US" smtClean="0"/>
              <a:t>‹#›</a:t>
            </a:fld>
            <a:endParaRPr lang="en-US"/>
          </a:p>
        </p:txBody>
      </p:sp>
    </p:spTree>
    <p:extLst>
      <p:ext uri="{BB962C8B-B14F-4D97-AF65-F5344CB8AC3E}">
        <p14:creationId xmlns:p14="http://schemas.microsoft.com/office/powerpoint/2010/main" val="2331809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247D-9CC7-6740-A18B-CA903EB7D0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460818-4F4E-094C-84EF-56417DF4B5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5C6B78-36FF-EC44-8F42-F2F5A3EE28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329C67-455E-DA45-82F9-2E3FFC526D39}"/>
              </a:ext>
            </a:extLst>
          </p:cNvPr>
          <p:cNvSpPr>
            <a:spLocks noGrp="1"/>
          </p:cNvSpPr>
          <p:nvPr>
            <p:ph type="dt" sz="half" idx="10"/>
          </p:nvPr>
        </p:nvSpPr>
        <p:spPr/>
        <p:txBody>
          <a:bodyPr/>
          <a:lstStyle/>
          <a:p>
            <a:fld id="{FFC38D93-E06E-F243-A249-D76E0F0CE37D}" type="datetimeFigureOut">
              <a:rPr lang="en-US" smtClean="0"/>
              <a:t>2/18/20</a:t>
            </a:fld>
            <a:endParaRPr lang="en-US"/>
          </a:p>
        </p:txBody>
      </p:sp>
      <p:sp>
        <p:nvSpPr>
          <p:cNvPr id="6" name="Footer Placeholder 5">
            <a:extLst>
              <a:ext uri="{FF2B5EF4-FFF2-40B4-BE49-F238E27FC236}">
                <a16:creationId xmlns:a16="http://schemas.microsoft.com/office/drawing/2014/main" id="{04DBA1F2-092F-D641-85FC-734B6CD245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77C499-CD94-B542-A2B9-6E28F18FF057}"/>
              </a:ext>
            </a:extLst>
          </p:cNvPr>
          <p:cNvSpPr>
            <a:spLocks noGrp="1"/>
          </p:cNvSpPr>
          <p:nvPr>
            <p:ph type="sldNum" sz="quarter" idx="12"/>
          </p:nvPr>
        </p:nvSpPr>
        <p:spPr/>
        <p:txBody>
          <a:bodyPr/>
          <a:lstStyle/>
          <a:p>
            <a:fld id="{EFDEA2B9-8710-7943-8E7D-F4EC666E7917}" type="slidenum">
              <a:rPr lang="en-US" smtClean="0"/>
              <a:t>‹#›</a:t>
            </a:fld>
            <a:endParaRPr lang="en-US"/>
          </a:p>
        </p:txBody>
      </p:sp>
    </p:spTree>
    <p:extLst>
      <p:ext uri="{BB962C8B-B14F-4D97-AF65-F5344CB8AC3E}">
        <p14:creationId xmlns:p14="http://schemas.microsoft.com/office/powerpoint/2010/main" val="2468980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64C12-D06D-7349-8EE7-2CED838169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47CCAA-E9ED-5147-9DB3-0CD987747F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9F8556-5444-B143-A5A7-188EB268FA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94893F-4696-E949-8409-F32EDF5E7B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284C06-DCC8-E342-9159-2133FB3872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288416-19FB-5F43-9073-667E851DF07D}"/>
              </a:ext>
            </a:extLst>
          </p:cNvPr>
          <p:cNvSpPr>
            <a:spLocks noGrp="1"/>
          </p:cNvSpPr>
          <p:nvPr>
            <p:ph type="dt" sz="half" idx="10"/>
          </p:nvPr>
        </p:nvSpPr>
        <p:spPr/>
        <p:txBody>
          <a:bodyPr/>
          <a:lstStyle/>
          <a:p>
            <a:fld id="{FFC38D93-E06E-F243-A249-D76E0F0CE37D}" type="datetimeFigureOut">
              <a:rPr lang="en-US" smtClean="0"/>
              <a:t>2/18/20</a:t>
            </a:fld>
            <a:endParaRPr lang="en-US"/>
          </a:p>
        </p:txBody>
      </p:sp>
      <p:sp>
        <p:nvSpPr>
          <p:cNvPr id="8" name="Footer Placeholder 7">
            <a:extLst>
              <a:ext uri="{FF2B5EF4-FFF2-40B4-BE49-F238E27FC236}">
                <a16:creationId xmlns:a16="http://schemas.microsoft.com/office/drawing/2014/main" id="{96357677-9B07-7C4B-BE96-BFBBCF7F1D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78B5F9-9652-0547-8FE9-5C6283BB6F9D}"/>
              </a:ext>
            </a:extLst>
          </p:cNvPr>
          <p:cNvSpPr>
            <a:spLocks noGrp="1"/>
          </p:cNvSpPr>
          <p:nvPr>
            <p:ph type="sldNum" sz="quarter" idx="12"/>
          </p:nvPr>
        </p:nvSpPr>
        <p:spPr/>
        <p:txBody>
          <a:bodyPr/>
          <a:lstStyle/>
          <a:p>
            <a:fld id="{EFDEA2B9-8710-7943-8E7D-F4EC666E7917}" type="slidenum">
              <a:rPr lang="en-US" smtClean="0"/>
              <a:t>‹#›</a:t>
            </a:fld>
            <a:endParaRPr lang="en-US"/>
          </a:p>
        </p:txBody>
      </p:sp>
    </p:spTree>
    <p:extLst>
      <p:ext uri="{BB962C8B-B14F-4D97-AF65-F5344CB8AC3E}">
        <p14:creationId xmlns:p14="http://schemas.microsoft.com/office/powerpoint/2010/main" val="220120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5B7BA-DF40-3949-8E54-00F5ED0827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A663D4-9194-E347-BD5E-E9CC04BAC226}"/>
              </a:ext>
            </a:extLst>
          </p:cNvPr>
          <p:cNvSpPr>
            <a:spLocks noGrp="1"/>
          </p:cNvSpPr>
          <p:nvPr>
            <p:ph type="dt" sz="half" idx="10"/>
          </p:nvPr>
        </p:nvSpPr>
        <p:spPr/>
        <p:txBody>
          <a:bodyPr/>
          <a:lstStyle/>
          <a:p>
            <a:fld id="{FFC38D93-E06E-F243-A249-D76E0F0CE37D}" type="datetimeFigureOut">
              <a:rPr lang="en-US" smtClean="0"/>
              <a:t>2/18/20</a:t>
            </a:fld>
            <a:endParaRPr lang="en-US"/>
          </a:p>
        </p:txBody>
      </p:sp>
      <p:sp>
        <p:nvSpPr>
          <p:cNvPr id="4" name="Footer Placeholder 3">
            <a:extLst>
              <a:ext uri="{FF2B5EF4-FFF2-40B4-BE49-F238E27FC236}">
                <a16:creationId xmlns:a16="http://schemas.microsoft.com/office/drawing/2014/main" id="{82D5C019-0C71-F445-86D1-058A175E55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927D53-F965-F84B-8808-EA4E87DA49F3}"/>
              </a:ext>
            </a:extLst>
          </p:cNvPr>
          <p:cNvSpPr>
            <a:spLocks noGrp="1"/>
          </p:cNvSpPr>
          <p:nvPr>
            <p:ph type="sldNum" sz="quarter" idx="12"/>
          </p:nvPr>
        </p:nvSpPr>
        <p:spPr/>
        <p:txBody>
          <a:bodyPr/>
          <a:lstStyle/>
          <a:p>
            <a:fld id="{EFDEA2B9-8710-7943-8E7D-F4EC666E7917}" type="slidenum">
              <a:rPr lang="en-US" smtClean="0"/>
              <a:t>‹#›</a:t>
            </a:fld>
            <a:endParaRPr lang="en-US"/>
          </a:p>
        </p:txBody>
      </p:sp>
    </p:spTree>
    <p:extLst>
      <p:ext uri="{BB962C8B-B14F-4D97-AF65-F5344CB8AC3E}">
        <p14:creationId xmlns:p14="http://schemas.microsoft.com/office/powerpoint/2010/main" val="12657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63986A-3AF6-6D44-98CA-5E0C86AB8D69}"/>
              </a:ext>
            </a:extLst>
          </p:cNvPr>
          <p:cNvSpPr>
            <a:spLocks noGrp="1"/>
          </p:cNvSpPr>
          <p:nvPr>
            <p:ph type="dt" sz="half" idx="10"/>
          </p:nvPr>
        </p:nvSpPr>
        <p:spPr/>
        <p:txBody>
          <a:bodyPr/>
          <a:lstStyle/>
          <a:p>
            <a:fld id="{FFC38D93-E06E-F243-A249-D76E0F0CE37D}" type="datetimeFigureOut">
              <a:rPr lang="en-US" smtClean="0"/>
              <a:t>2/18/20</a:t>
            </a:fld>
            <a:endParaRPr lang="en-US"/>
          </a:p>
        </p:txBody>
      </p:sp>
      <p:sp>
        <p:nvSpPr>
          <p:cNvPr id="3" name="Footer Placeholder 2">
            <a:extLst>
              <a:ext uri="{FF2B5EF4-FFF2-40B4-BE49-F238E27FC236}">
                <a16:creationId xmlns:a16="http://schemas.microsoft.com/office/drawing/2014/main" id="{2A52D621-70BE-DA42-B42D-CDBF2DDE5F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9225D1-47E6-DC45-8CC1-8A8CD161263F}"/>
              </a:ext>
            </a:extLst>
          </p:cNvPr>
          <p:cNvSpPr>
            <a:spLocks noGrp="1"/>
          </p:cNvSpPr>
          <p:nvPr>
            <p:ph type="sldNum" sz="quarter" idx="12"/>
          </p:nvPr>
        </p:nvSpPr>
        <p:spPr/>
        <p:txBody>
          <a:bodyPr/>
          <a:lstStyle/>
          <a:p>
            <a:fld id="{EFDEA2B9-8710-7943-8E7D-F4EC666E7917}" type="slidenum">
              <a:rPr lang="en-US" smtClean="0"/>
              <a:t>‹#›</a:t>
            </a:fld>
            <a:endParaRPr lang="en-US"/>
          </a:p>
        </p:txBody>
      </p:sp>
    </p:spTree>
    <p:extLst>
      <p:ext uri="{BB962C8B-B14F-4D97-AF65-F5344CB8AC3E}">
        <p14:creationId xmlns:p14="http://schemas.microsoft.com/office/powerpoint/2010/main" val="3713811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3671A-A4B6-8B4B-B528-2F6B6C3FDD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2EC77A-83DB-5145-8A16-870CBB7F83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250325-26A5-F64A-98A7-6D16CE7083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80728F-5339-F944-A554-0AD484BEF5E2}"/>
              </a:ext>
            </a:extLst>
          </p:cNvPr>
          <p:cNvSpPr>
            <a:spLocks noGrp="1"/>
          </p:cNvSpPr>
          <p:nvPr>
            <p:ph type="dt" sz="half" idx="10"/>
          </p:nvPr>
        </p:nvSpPr>
        <p:spPr/>
        <p:txBody>
          <a:bodyPr/>
          <a:lstStyle/>
          <a:p>
            <a:fld id="{FFC38D93-E06E-F243-A249-D76E0F0CE37D}" type="datetimeFigureOut">
              <a:rPr lang="en-US" smtClean="0"/>
              <a:t>2/18/20</a:t>
            </a:fld>
            <a:endParaRPr lang="en-US"/>
          </a:p>
        </p:txBody>
      </p:sp>
      <p:sp>
        <p:nvSpPr>
          <p:cNvPr id="6" name="Footer Placeholder 5">
            <a:extLst>
              <a:ext uri="{FF2B5EF4-FFF2-40B4-BE49-F238E27FC236}">
                <a16:creationId xmlns:a16="http://schemas.microsoft.com/office/drawing/2014/main" id="{7E9F108D-6A67-014B-8290-6DBFD167C1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DB2B10-9F14-1946-ADCA-E9DE322904F2}"/>
              </a:ext>
            </a:extLst>
          </p:cNvPr>
          <p:cNvSpPr>
            <a:spLocks noGrp="1"/>
          </p:cNvSpPr>
          <p:nvPr>
            <p:ph type="sldNum" sz="quarter" idx="12"/>
          </p:nvPr>
        </p:nvSpPr>
        <p:spPr/>
        <p:txBody>
          <a:bodyPr/>
          <a:lstStyle/>
          <a:p>
            <a:fld id="{EFDEA2B9-8710-7943-8E7D-F4EC666E7917}" type="slidenum">
              <a:rPr lang="en-US" smtClean="0"/>
              <a:t>‹#›</a:t>
            </a:fld>
            <a:endParaRPr lang="en-US"/>
          </a:p>
        </p:txBody>
      </p:sp>
    </p:spTree>
    <p:extLst>
      <p:ext uri="{BB962C8B-B14F-4D97-AF65-F5344CB8AC3E}">
        <p14:creationId xmlns:p14="http://schemas.microsoft.com/office/powerpoint/2010/main" val="3978619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F6E4-536D-F044-8451-551AF76E4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82C4A1-92B1-CD44-AE91-CB09454D02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7CD045-63D8-6442-97F3-1C06BF89D9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DD94E9-E7D2-1A4D-8A02-81FC8BDFD087}"/>
              </a:ext>
            </a:extLst>
          </p:cNvPr>
          <p:cNvSpPr>
            <a:spLocks noGrp="1"/>
          </p:cNvSpPr>
          <p:nvPr>
            <p:ph type="dt" sz="half" idx="10"/>
          </p:nvPr>
        </p:nvSpPr>
        <p:spPr/>
        <p:txBody>
          <a:bodyPr/>
          <a:lstStyle/>
          <a:p>
            <a:fld id="{FFC38D93-E06E-F243-A249-D76E0F0CE37D}" type="datetimeFigureOut">
              <a:rPr lang="en-US" smtClean="0"/>
              <a:t>2/18/20</a:t>
            </a:fld>
            <a:endParaRPr lang="en-US"/>
          </a:p>
        </p:txBody>
      </p:sp>
      <p:sp>
        <p:nvSpPr>
          <p:cNvPr id="6" name="Footer Placeholder 5">
            <a:extLst>
              <a:ext uri="{FF2B5EF4-FFF2-40B4-BE49-F238E27FC236}">
                <a16:creationId xmlns:a16="http://schemas.microsoft.com/office/drawing/2014/main" id="{8071A363-D47A-A845-BF21-70897AC374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31DA4-BF04-7349-B7D4-F98D58B9B056}"/>
              </a:ext>
            </a:extLst>
          </p:cNvPr>
          <p:cNvSpPr>
            <a:spLocks noGrp="1"/>
          </p:cNvSpPr>
          <p:nvPr>
            <p:ph type="sldNum" sz="quarter" idx="12"/>
          </p:nvPr>
        </p:nvSpPr>
        <p:spPr/>
        <p:txBody>
          <a:bodyPr/>
          <a:lstStyle/>
          <a:p>
            <a:fld id="{EFDEA2B9-8710-7943-8E7D-F4EC666E7917}" type="slidenum">
              <a:rPr lang="en-US" smtClean="0"/>
              <a:t>‹#›</a:t>
            </a:fld>
            <a:endParaRPr lang="en-US"/>
          </a:p>
        </p:txBody>
      </p:sp>
    </p:spTree>
    <p:extLst>
      <p:ext uri="{BB962C8B-B14F-4D97-AF65-F5344CB8AC3E}">
        <p14:creationId xmlns:p14="http://schemas.microsoft.com/office/powerpoint/2010/main" val="3926297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1FE46F-5BE1-E24B-B0FF-5D4A2F5C30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3AE9F6-FF0E-2A42-8BB5-805AB1C499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5E0844-EA48-FA47-8008-C9D2619C0B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C38D93-E06E-F243-A249-D76E0F0CE37D}" type="datetimeFigureOut">
              <a:rPr lang="en-US" smtClean="0"/>
              <a:t>2/18/20</a:t>
            </a:fld>
            <a:endParaRPr lang="en-US"/>
          </a:p>
        </p:txBody>
      </p:sp>
      <p:sp>
        <p:nvSpPr>
          <p:cNvPr id="5" name="Footer Placeholder 4">
            <a:extLst>
              <a:ext uri="{FF2B5EF4-FFF2-40B4-BE49-F238E27FC236}">
                <a16:creationId xmlns:a16="http://schemas.microsoft.com/office/drawing/2014/main" id="{5D4C5C87-7927-9144-ADCB-F6E937E388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F4E47F-D079-8640-B8F7-0B54361EEB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DEA2B9-8710-7943-8E7D-F4EC666E7917}" type="slidenum">
              <a:rPr lang="en-US" smtClean="0"/>
              <a:t>‹#›</a:t>
            </a:fld>
            <a:endParaRPr lang="en-US"/>
          </a:p>
        </p:txBody>
      </p:sp>
    </p:spTree>
    <p:extLst>
      <p:ext uri="{BB962C8B-B14F-4D97-AF65-F5344CB8AC3E}">
        <p14:creationId xmlns:p14="http://schemas.microsoft.com/office/powerpoint/2010/main" val="3867012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isco.sharepoint.com/sites/Office365/SitePages/SharePointFAQs.aspx" TargetMode="External"/><Relationship Id="rId7" Type="http://schemas.openxmlformats.org/officeDocument/2006/relationships/hyperlink" Target="mailto:O365-SharePoint-Team@cisco.com"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estore.cisco.com/RequestCenter/website/ServiceCatalog/index.html?/services/2261" TargetMode="External"/><Relationship Id="rId5" Type="http://schemas.openxmlformats.org/officeDocument/2006/relationships/hyperlink" Target="https://cisco.sharepoint.com/sites/Office365/SitePages/LearningSessions.aspx" TargetMode="External"/><Relationship Id="rId4" Type="http://schemas.openxmlformats.org/officeDocument/2006/relationships/hyperlink" Target="https://cisco.sharepoint.com/sites/Office365"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cisco.sharepoint.com/sites/SiteDirectory/Lists/SiteDirectory/AllItems.aspx"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cisco.sharepoint.com/sites/Office365/SitePages/LearningSessions.aspx" TargetMode="External"/><Relationship Id="rId5" Type="http://schemas.openxmlformats.org/officeDocument/2006/relationships/hyperlink" Target="https://estore.cisco.com/RequestCenter/website/ServiceCatalog/index.html?/services/2357" TargetMode="External"/><Relationship Id="rId4" Type="http://schemas.openxmlformats.org/officeDocument/2006/relationships/hyperlink" Target="https://cisco.sharepoint.com/sites/Office365/SitePages/Choosing-your-SharePoint-site-type-and-template.aspx"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sharepoint/plan-navigation-modern-experience"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support.office.com/en-us/article/use-policies-for-site-closure-and-deletion-a8280d82-27fd-48c5-9adf-8a5431208ba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estore.cisco.com/RequestCenter/website/ServiceCatalog/index.html?/services/2357" TargetMode="External"/><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estore.cisco.com/RequestCenter/website/ServiceCatalog/index.html?/services/2261" TargetMode="External"/><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5A1DBC-F5B3-DD47-BD22-1F90F6BBC0C0}"/>
              </a:ext>
            </a:extLst>
          </p:cNvPr>
          <p:cNvPicPr>
            <a:picLocks noChangeAspect="1"/>
          </p:cNvPicPr>
          <p:nvPr/>
        </p:nvPicPr>
        <p:blipFill>
          <a:blip r:embed="rId2"/>
          <a:stretch>
            <a:fillRect/>
          </a:stretch>
        </p:blipFill>
        <p:spPr>
          <a:xfrm>
            <a:off x="0" y="0"/>
            <a:ext cx="12192000" cy="870143"/>
          </a:xfrm>
          <a:prstGeom prst="rect">
            <a:avLst/>
          </a:prstGeom>
        </p:spPr>
      </p:pic>
      <p:sp>
        <p:nvSpPr>
          <p:cNvPr id="5" name="Rectangle 4">
            <a:extLst>
              <a:ext uri="{FF2B5EF4-FFF2-40B4-BE49-F238E27FC236}">
                <a16:creationId xmlns:a16="http://schemas.microsoft.com/office/drawing/2014/main" id="{2B11BF39-4C07-694C-BF55-B37DC5EB6C8A}"/>
              </a:ext>
            </a:extLst>
          </p:cNvPr>
          <p:cNvSpPr/>
          <p:nvPr/>
        </p:nvSpPr>
        <p:spPr>
          <a:xfrm>
            <a:off x="228045" y="1122363"/>
            <a:ext cx="11688337" cy="553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68286"/>
                </a:solidFill>
                <a:latin typeface="Segoe UI Symbol" panose="020B0502040204020203" pitchFamily="34" charset="0"/>
                <a:ea typeface="Segoe UI Symbol" panose="020B0502040204020203" pitchFamily="34" charset="0"/>
                <a:cs typeface="Segoe UI Historic" panose="020B0502040204020203" pitchFamily="34" charset="0"/>
              </a:rPr>
              <a:t>Quick Start Guide</a:t>
            </a:r>
          </a:p>
          <a:p>
            <a:pPr>
              <a:lnSpc>
                <a:spcPct val="150000"/>
              </a:lnSpc>
            </a:pPr>
            <a:r>
              <a:rPr lang="en-US" sz="1200" dirty="0">
                <a:solidFill>
                  <a:schemeClr val="tx1">
                    <a:lumMod val="75000"/>
                    <a:lumOff val="25000"/>
                  </a:schemeClr>
                </a:solidFill>
                <a:latin typeface="Segoe UI Symbol" panose="020B0502040204020203" pitchFamily="34" charset="0"/>
                <a:ea typeface="Segoe UI Symbol" panose="020B0502040204020203" pitchFamily="34" charset="0"/>
              </a:rPr>
              <a:t>Sign in to your Office 365 subscription and select SharePoint from the App Launcher.</a:t>
            </a:r>
          </a:p>
        </p:txBody>
      </p:sp>
      <p:pic>
        <p:nvPicPr>
          <p:cNvPr id="7" name="Picture 6">
            <a:extLst>
              <a:ext uri="{FF2B5EF4-FFF2-40B4-BE49-F238E27FC236}">
                <a16:creationId xmlns:a16="http://schemas.microsoft.com/office/drawing/2014/main" id="{384D6386-D4AE-EC43-AA55-C8FD6DE3FD33}"/>
              </a:ext>
            </a:extLst>
          </p:cNvPr>
          <p:cNvPicPr>
            <a:picLocks noChangeAspect="1"/>
          </p:cNvPicPr>
          <p:nvPr/>
        </p:nvPicPr>
        <p:blipFill rotWithShape="1">
          <a:blip r:embed="rId3"/>
          <a:srcRect t="343"/>
          <a:stretch/>
        </p:blipFill>
        <p:spPr>
          <a:xfrm>
            <a:off x="2676769" y="2098306"/>
            <a:ext cx="6717149" cy="3446687"/>
          </a:xfrm>
          <a:prstGeom prst="rect">
            <a:avLst/>
          </a:prstGeom>
          <a:ln>
            <a:solidFill>
              <a:schemeClr val="tx1"/>
            </a:solidFill>
          </a:ln>
        </p:spPr>
      </p:pic>
      <p:sp>
        <p:nvSpPr>
          <p:cNvPr id="8" name="Oval 7">
            <a:extLst>
              <a:ext uri="{FF2B5EF4-FFF2-40B4-BE49-F238E27FC236}">
                <a16:creationId xmlns:a16="http://schemas.microsoft.com/office/drawing/2014/main" id="{C2B0DD08-3FAA-4E47-A82B-315011334F28}"/>
              </a:ext>
            </a:extLst>
          </p:cNvPr>
          <p:cNvSpPr/>
          <p:nvPr/>
        </p:nvSpPr>
        <p:spPr>
          <a:xfrm>
            <a:off x="2632702" y="2450075"/>
            <a:ext cx="88135" cy="88135"/>
          </a:xfrm>
          <a:prstGeom prst="ellipse">
            <a:avLst/>
          </a:prstGeom>
          <a:solidFill>
            <a:srgbClr val="008286"/>
          </a:solidFill>
          <a:ln>
            <a:solidFill>
              <a:srgbClr val="06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9" name="Oval 8">
            <a:extLst>
              <a:ext uri="{FF2B5EF4-FFF2-40B4-BE49-F238E27FC236}">
                <a16:creationId xmlns:a16="http://schemas.microsoft.com/office/drawing/2014/main" id="{E21B9CF8-F682-D649-B4B3-CD18B085B013}"/>
              </a:ext>
            </a:extLst>
          </p:cNvPr>
          <p:cNvSpPr/>
          <p:nvPr/>
        </p:nvSpPr>
        <p:spPr>
          <a:xfrm>
            <a:off x="2632702" y="3913115"/>
            <a:ext cx="88135" cy="88135"/>
          </a:xfrm>
          <a:prstGeom prst="ellipse">
            <a:avLst/>
          </a:prstGeom>
          <a:solidFill>
            <a:srgbClr val="008286"/>
          </a:solidFill>
          <a:ln>
            <a:solidFill>
              <a:srgbClr val="06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10" name="Oval 9">
            <a:extLst>
              <a:ext uri="{FF2B5EF4-FFF2-40B4-BE49-F238E27FC236}">
                <a16:creationId xmlns:a16="http://schemas.microsoft.com/office/drawing/2014/main" id="{C1B89D70-F259-A346-BC8B-410D072AE8A7}"/>
              </a:ext>
            </a:extLst>
          </p:cNvPr>
          <p:cNvSpPr/>
          <p:nvPr/>
        </p:nvSpPr>
        <p:spPr>
          <a:xfrm>
            <a:off x="6092558" y="2321633"/>
            <a:ext cx="88135" cy="88135"/>
          </a:xfrm>
          <a:prstGeom prst="ellipse">
            <a:avLst/>
          </a:prstGeom>
          <a:solidFill>
            <a:srgbClr val="008286"/>
          </a:solidFill>
          <a:ln>
            <a:solidFill>
              <a:srgbClr val="06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11" name="Oval 10">
            <a:extLst>
              <a:ext uri="{FF2B5EF4-FFF2-40B4-BE49-F238E27FC236}">
                <a16:creationId xmlns:a16="http://schemas.microsoft.com/office/drawing/2014/main" id="{FC6B6D33-1BE0-4A41-A1B4-BEB8648136EB}"/>
              </a:ext>
            </a:extLst>
          </p:cNvPr>
          <p:cNvSpPr/>
          <p:nvPr/>
        </p:nvSpPr>
        <p:spPr>
          <a:xfrm>
            <a:off x="6303324" y="3913115"/>
            <a:ext cx="88135" cy="88135"/>
          </a:xfrm>
          <a:prstGeom prst="ellipse">
            <a:avLst/>
          </a:prstGeom>
          <a:solidFill>
            <a:srgbClr val="008286"/>
          </a:solidFill>
          <a:ln>
            <a:solidFill>
              <a:srgbClr val="06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cxnSp>
        <p:nvCxnSpPr>
          <p:cNvPr id="12" name="Straight Connector 11">
            <a:extLst>
              <a:ext uri="{FF2B5EF4-FFF2-40B4-BE49-F238E27FC236}">
                <a16:creationId xmlns:a16="http://schemas.microsoft.com/office/drawing/2014/main" id="{6B050353-03FC-6C45-869C-69109B3AFEE5}"/>
              </a:ext>
            </a:extLst>
          </p:cNvPr>
          <p:cNvCxnSpPr>
            <a:cxnSpLocks/>
          </p:cNvCxnSpPr>
          <p:nvPr/>
        </p:nvCxnSpPr>
        <p:spPr>
          <a:xfrm>
            <a:off x="6391459" y="3957182"/>
            <a:ext cx="3463966" cy="0"/>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cxnSp>
        <p:nvCxnSpPr>
          <p:cNvPr id="13" name="Straight Connector 12">
            <a:extLst>
              <a:ext uri="{FF2B5EF4-FFF2-40B4-BE49-F238E27FC236}">
                <a16:creationId xmlns:a16="http://schemas.microsoft.com/office/drawing/2014/main" id="{795F530B-4B5D-1645-A5C8-6ADDDE026F4B}"/>
              </a:ext>
            </a:extLst>
          </p:cNvPr>
          <p:cNvCxnSpPr>
            <a:cxnSpLocks/>
          </p:cNvCxnSpPr>
          <p:nvPr/>
        </p:nvCxnSpPr>
        <p:spPr>
          <a:xfrm>
            <a:off x="6180693" y="2365700"/>
            <a:ext cx="3616366" cy="0"/>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cxnSp>
        <p:nvCxnSpPr>
          <p:cNvPr id="14" name="Straight Connector 13">
            <a:extLst>
              <a:ext uri="{FF2B5EF4-FFF2-40B4-BE49-F238E27FC236}">
                <a16:creationId xmlns:a16="http://schemas.microsoft.com/office/drawing/2014/main" id="{CCBB48CE-E9B6-B345-84F3-20BEF238D393}"/>
              </a:ext>
            </a:extLst>
          </p:cNvPr>
          <p:cNvCxnSpPr>
            <a:cxnSpLocks/>
          </p:cNvCxnSpPr>
          <p:nvPr/>
        </p:nvCxnSpPr>
        <p:spPr>
          <a:xfrm>
            <a:off x="2349064" y="3955207"/>
            <a:ext cx="371773" cy="0"/>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cxnSp>
        <p:nvCxnSpPr>
          <p:cNvPr id="16" name="Straight Connector 15">
            <a:extLst>
              <a:ext uri="{FF2B5EF4-FFF2-40B4-BE49-F238E27FC236}">
                <a16:creationId xmlns:a16="http://schemas.microsoft.com/office/drawing/2014/main" id="{113C5EAC-CDF7-9B46-93CE-69973DCA1087}"/>
              </a:ext>
            </a:extLst>
          </p:cNvPr>
          <p:cNvCxnSpPr>
            <a:cxnSpLocks/>
          </p:cNvCxnSpPr>
          <p:nvPr/>
        </p:nvCxnSpPr>
        <p:spPr>
          <a:xfrm>
            <a:off x="2349063" y="2494142"/>
            <a:ext cx="371773" cy="0"/>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sp>
        <p:nvSpPr>
          <p:cNvPr id="17" name="Rectangle 16">
            <a:extLst>
              <a:ext uri="{FF2B5EF4-FFF2-40B4-BE49-F238E27FC236}">
                <a16:creationId xmlns:a16="http://schemas.microsoft.com/office/drawing/2014/main" id="{76ECFFDB-3CD8-4D4E-A8BC-C4DC20644F9C}"/>
              </a:ext>
            </a:extLst>
          </p:cNvPr>
          <p:cNvSpPr/>
          <p:nvPr/>
        </p:nvSpPr>
        <p:spPr>
          <a:xfrm>
            <a:off x="9797059" y="1928581"/>
            <a:ext cx="2020823" cy="1339261"/>
          </a:xfrm>
          <a:prstGeom prst="rect">
            <a:avLst/>
          </a:prstGeom>
          <a:solidFill>
            <a:srgbClr val="E5E6E5"/>
          </a:solidFill>
          <a:ln>
            <a:noFill/>
          </a:ln>
        </p:spPr>
        <p:style>
          <a:lnRef idx="1">
            <a:schemeClr val="accent3"/>
          </a:lnRef>
          <a:fillRef idx="3">
            <a:schemeClr val="accent3"/>
          </a:fillRef>
          <a:effectRef idx="2">
            <a:schemeClr val="accent3"/>
          </a:effectRef>
          <a:fontRef idx="minor">
            <a:schemeClr val="lt1"/>
          </a:fontRef>
        </p:style>
        <p:txBody>
          <a:bodyPr rtlCol="0" anchor="ctr"/>
          <a:lstStyle/>
          <a:p>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Create a News Post</a:t>
            </a:r>
          </a:p>
          <a:p>
            <a:pPr marL="171450" indent="-171450">
              <a:buFont typeface="Arial" panose="020B0604020202020204" pitchFamily="34" charset="0"/>
              <a:buChar char="•"/>
            </a:pPr>
            <a:r>
              <a:rPr lang="en-US" sz="1000" dirty="0">
                <a:solidFill>
                  <a:schemeClr val="tx1"/>
                </a:solidFill>
                <a:latin typeface="Segoe UI Symbol" panose="020B0502040204020203" pitchFamily="34" charset="0"/>
                <a:ea typeface="Segoe UI Symbol" panose="020B0502040204020203" pitchFamily="34" charset="0"/>
              </a:rPr>
              <a:t>You can publish eye-catching </a:t>
            </a:r>
            <a:r>
              <a:rPr lang="en-US" sz="1000" b="1" dirty="0">
                <a:solidFill>
                  <a:schemeClr val="tx1"/>
                </a:solidFill>
                <a:latin typeface="Segoe UI Symbol" panose="020B0502040204020203" pitchFamily="34" charset="0"/>
                <a:ea typeface="Segoe UI Symbol" panose="020B0502040204020203" pitchFamily="34" charset="0"/>
              </a:rPr>
              <a:t>posts</a:t>
            </a:r>
            <a:r>
              <a:rPr lang="en-US" sz="1000" dirty="0">
                <a:solidFill>
                  <a:schemeClr val="tx1"/>
                </a:solidFill>
                <a:latin typeface="Segoe UI Symbol" panose="020B0502040204020203" pitchFamily="34" charset="0"/>
                <a:ea typeface="Segoe UI Symbol" panose="020B0502040204020203" pitchFamily="34" charset="0"/>
              </a:rPr>
              <a:t> like announcements, people news, status updates, and more in any site you have permissions to.</a:t>
            </a:r>
            <a:endPar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endParaRPr>
          </a:p>
        </p:txBody>
      </p:sp>
      <p:sp>
        <p:nvSpPr>
          <p:cNvPr id="18" name="Rectangle 17">
            <a:extLst>
              <a:ext uri="{FF2B5EF4-FFF2-40B4-BE49-F238E27FC236}">
                <a16:creationId xmlns:a16="http://schemas.microsoft.com/office/drawing/2014/main" id="{25477C94-0634-0243-9948-E16F407DD072}"/>
              </a:ext>
            </a:extLst>
          </p:cNvPr>
          <p:cNvSpPr/>
          <p:nvPr/>
        </p:nvSpPr>
        <p:spPr>
          <a:xfrm>
            <a:off x="9797059" y="3585929"/>
            <a:ext cx="2020824" cy="1457411"/>
          </a:xfrm>
          <a:prstGeom prst="rect">
            <a:avLst/>
          </a:prstGeom>
          <a:solidFill>
            <a:srgbClr val="E5E6E5"/>
          </a:solidFill>
          <a:ln>
            <a:noFill/>
          </a:ln>
        </p:spPr>
        <p:style>
          <a:lnRef idx="1">
            <a:schemeClr val="accent3"/>
          </a:lnRef>
          <a:fillRef idx="3">
            <a:schemeClr val="accent3"/>
          </a:fillRef>
          <a:effectRef idx="2">
            <a:schemeClr val="accent3"/>
          </a:effectRef>
          <a:fontRef idx="minor">
            <a:schemeClr val="lt1"/>
          </a:fontRef>
        </p:style>
        <p:txBody>
          <a:bodyPr rtlCol="0" anchor="ctr"/>
          <a:lstStyle/>
          <a:p>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Check Out Featured Content</a:t>
            </a:r>
          </a:p>
          <a:p>
            <a:pPr marL="171450" indent="-171450">
              <a:buFont typeface="Arial" panose="020B0604020202020204" pitchFamily="34" charset="0"/>
              <a:buChar char="•"/>
            </a:pPr>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News from sites </a:t>
            </a: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highlight updates from sites you follow or visit often.</a:t>
            </a:r>
          </a:p>
          <a:p>
            <a:pPr marL="171450" indent="-171450">
              <a:buFont typeface="Arial" panose="020B0604020202020204" pitchFamily="34" charset="0"/>
              <a:buChar char="•"/>
            </a:pPr>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Frequent sites </a:t>
            </a: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show sites you like to go to and recent activity in them.</a:t>
            </a:r>
          </a:p>
          <a:p>
            <a:pPr marL="171450" indent="-171450">
              <a:buFont typeface="Arial" panose="020B0604020202020204" pitchFamily="34" charset="0"/>
              <a:buChar char="•"/>
            </a:pPr>
            <a:endPar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endParaRPr>
          </a:p>
        </p:txBody>
      </p:sp>
      <p:sp>
        <p:nvSpPr>
          <p:cNvPr id="19" name="Rectangle 18">
            <a:extLst>
              <a:ext uri="{FF2B5EF4-FFF2-40B4-BE49-F238E27FC236}">
                <a16:creationId xmlns:a16="http://schemas.microsoft.com/office/drawing/2014/main" id="{9BB9A6E7-D1E1-3D41-A6E8-B8176DBC15D7}"/>
              </a:ext>
            </a:extLst>
          </p:cNvPr>
          <p:cNvSpPr/>
          <p:nvPr/>
        </p:nvSpPr>
        <p:spPr>
          <a:xfrm>
            <a:off x="454375" y="2261211"/>
            <a:ext cx="2020824" cy="553998"/>
          </a:xfrm>
          <a:prstGeom prst="rect">
            <a:avLst/>
          </a:prstGeom>
          <a:solidFill>
            <a:schemeClr val="bg2"/>
          </a:solidFill>
          <a:ln>
            <a:noFill/>
          </a:ln>
        </p:spPr>
        <p:style>
          <a:lnRef idx="1">
            <a:schemeClr val="accent3"/>
          </a:lnRef>
          <a:fillRef idx="3">
            <a:schemeClr val="accent3"/>
          </a:fillRef>
          <a:effectRef idx="2">
            <a:schemeClr val="accent3"/>
          </a:effectRef>
          <a:fontRef idx="minor">
            <a:schemeClr val="lt1"/>
          </a:fontRef>
        </p:style>
        <p:txBody>
          <a:bodyPr rtlCol="0" anchor="ctr"/>
          <a:lstStyle/>
          <a:p>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Search</a:t>
            </a:r>
          </a:p>
          <a:p>
            <a:pPr marL="171450" indent="-171450">
              <a:buFont typeface="Arial" panose="020B0604020202020204" pitchFamily="34" charset="0"/>
              <a:buChar char="•"/>
            </a:pP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Find </a:t>
            </a:r>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Sites</a:t>
            </a: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 </a:t>
            </a:r>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People</a:t>
            </a: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 or </a:t>
            </a:r>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Files</a:t>
            </a: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a:t>
            </a:r>
            <a:endPar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endParaRPr>
          </a:p>
        </p:txBody>
      </p:sp>
      <p:sp>
        <p:nvSpPr>
          <p:cNvPr id="20" name="Rectangle 19">
            <a:extLst>
              <a:ext uri="{FF2B5EF4-FFF2-40B4-BE49-F238E27FC236}">
                <a16:creationId xmlns:a16="http://schemas.microsoft.com/office/drawing/2014/main" id="{A9E6F9BB-BD57-8E48-A880-135951ACB9AB}"/>
              </a:ext>
            </a:extLst>
          </p:cNvPr>
          <p:cNvSpPr/>
          <p:nvPr/>
        </p:nvSpPr>
        <p:spPr>
          <a:xfrm>
            <a:off x="454375" y="3048140"/>
            <a:ext cx="2020824" cy="1995200"/>
          </a:xfrm>
          <a:prstGeom prst="rect">
            <a:avLst/>
          </a:prstGeom>
          <a:solidFill>
            <a:srgbClr val="E5E6E5"/>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nSpc>
                <a:spcPct val="150000"/>
              </a:lnSpc>
            </a:pPr>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Find Your Sites</a:t>
            </a:r>
          </a:p>
          <a:p>
            <a:pPr marL="171450" indent="-171450">
              <a:buFont typeface="Arial" panose="020B0604020202020204" pitchFamily="34" charset="0"/>
              <a:buChar char="•"/>
            </a:pPr>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Following</a:t>
            </a: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 displays sites you follow, like your team’s site or a site from another group you work with. </a:t>
            </a:r>
          </a:p>
          <a:p>
            <a:pPr marL="171450" indent="-171450">
              <a:buFont typeface="Arial" panose="020B0604020202020204" pitchFamily="34" charset="0"/>
              <a:buChar char="•"/>
            </a:pPr>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Recent</a:t>
            </a: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 shows any site you’ve gone to recently.</a:t>
            </a:r>
          </a:p>
          <a:p>
            <a:pPr marL="171450" indent="-171450">
              <a:buFont typeface="Arial" panose="020B0604020202020204" pitchFamily="34" charset="0"/>
              <a:buChar char="•"/>
            </a:pPr>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Featured links</a:t>
            </a: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 display sites your company wants to showcase.</a:t>
            </a:r>
          </a:p>
          <a:p>
            <a:endPar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131916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5A1DBC-F5B3-DD47-BD22-1F90F6BBC0C0}"/>
              </a:ext>
            </a:extLst>
          </p:cNvPr>
          <p:cNvPicPr>
            <a:picLocks noChangeAspect="1"/>
          </p:cNvPicPr>
          <p:nvPr/>
        </p:nvPicPr>
        <p:blipFill>
          <a:blip r:embed="rId2"/>
          <a:stretch>
            <a:fillRect/>
          </a:stretch>
        </p:blipFill>
        <p:spPr>
          <a:xfrm>
            <a:off x="0" y="0"/>
            <a:ext cx="12192000" cy="870143"/>
          </a:xfrm>
          <a:prstGeom prst="rect">
            <a:avLst/>
          </a:prstGeom>
        </p:spPr>
      </p:pic>
      <p:sp>
        <p:nvSpPr>
          <p:cNvPr id="5" name="Rectangle 4">
            <a:extLst>
              <a:ext uri="{FF2B5EF4-FFF2-40B4-BE49-F238E27FC236}">
                <a16:creationId xmlns:a16="http://schemas.microsoft.com/office/drawing/2014/main" id="{2B11BF39-4C07-694C-BF55-B37DC5EB6C8A}"/>
              </a:ext>
            </a:extLst>
          </p:cNvPr>
          <p:cNvSpPr/>
          <p:nvPr/>
        </p:nvSpPr>
        <p:spPr>
          <a:xfrm>
            <a:off x="228045" y="1122362"/>
            <a:ext cx="11688337" cy="5586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endParaRPr>
          </a:p>
        </p:txBody>
      </p:sp>
      <p:sp>
        <p:nvSpPr>
          <p:cNvPr id="22" name="Rectangle 21">
            <a:extLst>
              <a:ext uri="{FF2B5EF4-FFF2-40B4-BE49-F238E27FC236}">
                <a16:creationId xmlns:a16="http://schemas.microsoft.com/office/drawing/2014/main" id="{5FC255C6-FF55-204D-9260-AA8456033DF0}"/>
              </a:ext>
            </a:extLst>
          </p:cNvPr>
          <p:cNvSpPr/>
          <p:nvPr/>
        </p:nvSpPr>
        <p:spPr>
          <a:xfrm>
            <a:off x="282102" y="1118681"/>
            <a:ext cx="11693998" cy="3323987"/>
          </a:xfrm>
          <a:prstGeom prst="rect">
            <a:avLst/>
          </a:prstGeom>
        </p:spPr>
        <p:txBody>
          <a:bodyPr wrap="square">
            <a:spAutoFit/>
          </a:bodyPr>
          <a:lstStyle/>
          <a:p>
            <a:r>
              <a:rPr lang="en-US" dirty="0">
                <a:solidFill>
                  <a:srgbClr val="068286"/>
                </a:solidFill>
                <a:latin typeface="Segoe UI Symbol" panose="020B0502040204020203" pitchFamily="34" charset="0"/>
                <a:ea typeface="Segoe UI Symbol" panose="020B0502040204020203" pitchFamily="34" charset="0"/>
              </a:rPr>
              <a:t>Next Steps</a:t>
            </a: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endParaRPr>
          </a:p>
          <a:p>
            <a:pPr marL="228600" indent="-228600">
              <a:buFont typeface="+mj-lt"/>
              <a:buAutoNum type="arabicPeriod"/>
            </a:pPr>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rPr>
              <a:t>Read About SharePoint’s Frequently Asked Questions</a:t>
            </a:r>
            <a:br>
              <a:rPr lang="en-US" sz="1200" b="1" dirty="0">
                <a:solidFill>
                  <a:schemeClr val="tx1">
                    <a:lumMod val="75000"/>
                    <a:lumOff val="25000"/>
                  </a:schemeClr>
                </a:solidFill>
                <a:latin typeface="Segoe UI Symbol" panose="020B0502040204020203" pitchFamily="34" charset="0"/>
                <a:ea typeface="Segoe UI Symbol" panose="020B0502040204020203" pitchFamily="34" charset="0"/>
              </a:rPr>
            </a:br>
            <a:br>
              <a:rPr lang="en-US" sz="1200" b="1" dirty="0">
                <a:solidFill>
                  <a:schemeClr val="tx1">
                    <a:lumMod val="75000"/>
                    <a:lumOff val="25000"/>
                  </a:schemeClr>
                </a:solidFill>
                <a:latin typeface="Segoe UI Symbol" panose="020B0502040204020203" pitchFamily="34" charset="0"/>
                <a:ea typeface="Segoe UI Symbol" panose="020B0502040204020203" pitchFamily="34" charset="0"/>
              </a:rPr>
            </a:br>
            <a:r>
              <a:rPr lang="en-US" sz="1200" dirty="0">
                <a:solidFill>
                  <a:schemeClr val="tx1">
                    <a:lumMod val="75000"/>
                    <a:lumOff val="25000"/>
                  </a:schemeClr>
                </a:solidFill>
                <a:latin typeface="Segoe UI Symbol" panose="020B0502040204020203" pitchFamily="34" charset="0"/>
                <a:ea typeface="Segoe UI Symbol" panose="020B0502040204020203" pitchFamily="34" charset="0"/>
              </a:rPr>
              <a:t>In case you have additional questions about SharePoint, please reference the </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hlinkClick r:id="rId3"/>
              </a:rPr>
              <a:t>SharePoint FAQ’s</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rPr>
              <a:t> in the </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hlinkClick r:id="rId4"/>
              </a:rPr>
              <a:t>Office 365 Communication Site</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rPr>
              <a:t>.</a:t>
            </a:r>
            <a:br>
              <a:rPr lang="en-US" sz="1200" dirty="0">
                <a:solidFill>
                  <a:schemeClr val="tx1">
                    <a:lumMod val="75000"/>
                    <a:lumOff val="25000"/>
                  </a:schemeClr>
                </a:solidFill>
                <a:latin typeface="Segoe UI Symbol" panose="020B0502040204020203" pitchFamily="34" charset="0"/>
                <a:ea typeface="Segoe UI Symbol" panose="020B0502040204020203" pitchFamily="34" charset="0"/>
              </a:rPr>
            </a:br>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endParaRPr>
          </a:p>
          <a:p>
            <a:pPr marL="228600" indent="-228600">
              <a:buFont typeface="+mj-lt"/>
              <a:buAutoNum type="arabicPeriod"/>
            </a:pPr>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rPr>
              <a:t>Attend a SharePoint Site Owner Training Session</a:t>
            </a:r>
            <a:br>
              <a:rPr lang="en-US" sz="1200" b="1" dirty="0">
                <a:solidFill>
                  <a:schemeClr val="tx1">
                    <a:lumMod val="75000"/>
                    <a:lumOff val="25000"/>
                  </a:schemeClr>
                </a:solidFill>
                <a:latin typeface="Segoe UI Symbol" panose="020B0502040204020203" pitchFamily="34" charset="0"/>
                <a:ea typeface="Segoe UI Symbol" panose="020B0502040204020203" pitchFamily="34" charset="0"/>
              </a:rPr>
            </a:br>
            <a:br>
              <a:rPr lang="en-US" sz="1200" b="1" dirty="0">
                <a:solidFill>
                  <a:schemeClr val="tx1">
                    <a:lumMod val="75000"/>
                    <a:lumOff val="25000"/>
                  </a:schemeClr>
                </a:solidFill>
                <a:latin typeface="Segoe UI Symbol" panose="020B0502040204020203" pitchFamily="34" charset="0"/>
                <a:ea typeface="Segoe UI Symbol" panose="020B0502040204020203" pitchFamily="34" charset="0"/>
              </a:rPr>
            </a:br>
            <a:r>
              <a:rPr lang="en-US" sz="1200" dirty="0">
                <a:solidFill>
                  <a:schemeClr val="tx1">
                    <a:lumMod val="75000"/>
                    <a:lumOff val="25000"/>
                  </a:schemeClr>
                </a:solidFill>
                <a:latin typeface="Segoe UI Symbol" panose="020B0502040204020203" pitchFamily="34" charset="0"/>
                <a:ea typeface="Segoe UI Symbol" panose="020B0502040204020203" pitchFamily="34" charset="0"/>
              </a:rPr>
              <a:t>The Cisco Office 365 Team offers bi-weekly </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hlinkClick r:id="rId5"/>
              </a:rPr>
              <a:t>SharePoint Team Site Owner</a:t>
            </a:r>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rPr>
              <a:t> </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rPr>
              <a:t>and </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hlinkClick r:id="rId5"/>
              </a:rPr>
              <a:t>SharePoint Communication Site Owner Training Sessions</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rPr>
              <a:t>.</a:t>
            </a:r>
            <a:br>
              <a:rPr lang="en-US" sz="1200" dirty="0">
                <a:solidFill>
                  <a:schemeClr val="tx1">
                    <a:lumMod val="75000"/>
                    <a:lumOff val="25000"/>
                  </a:schemeClr>
                </a:solidFill>
                <a:latin typeface="Segoe UI Symbol" panose="020B0502040204020203" pitchFamily="34" charset="0"/>
                <a:ea typeface="Segoe UI Symbol" panose="020B0502040204020203" pitchFamily="34" charset="0"/>
              </a:rPr>
            </a:br>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endParaRPr>
          </a:p>
          <a:p>
            <a:pPr marL="228600" indent="-228600">
              <a:buFont typeface="+mj-lt"/>
              <a:buAutoNum type="arabicPeriod"/>
            </a:pPr>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rPr>
              <a:t>Get Mobile SharePoint</a:t>
            </a:r>
            <a:br>
              <a:rPr lang="en-US" sz="1200" b="1" dirty="0">
                <a:solidFill>
                  <a:schemeClr val="tx1">
                    <a:lumMod val="75000"/>
                    <a:lumOff val="25000"/>
                  </a:schemeClr>
                </a:solidFill>
                <a:latin typeface="Segoe UI Symbol" panose="020B0502040204020203" pitchFamily="34" charset="0"/>
                <a:ea typeface="Segoe UI Symbol" panose="020B0502040204020203" pitchFamily="34" charset="0"/>
              </a:rPr>
            </a:br>
            <a:br>
              <a:rPr lang="en-US" sz="1200" b="1" dirty="0">
                <a:solidFill>
                  <a:schemeClr val="tx1">
                    <a:lumMod val="75000"/>
                    <a:lumOff val="25000"/>
                  </a:schemeClr>
                </a:solidFill>
                <a:latin typeface="Segoe UI Symbol" panose="020B0502040204020203" pitchFamily="34" charset="0"/>
                <a:ea typeface="Segoe UI Symbol" panose="020B0502040204020203" pitchFamily="34" charset="0"/>
              </a:rPr>
            </a:br>
            <a:r>
              <a:rPr lang="en-US" sz="1200" dirty="0">
                <a:solidFill>
                  <a:schemeClr val="tx1">
                    <a:lumMod val="75000"/>
                    <a:lumOff val="25000"/>
                  </a:schemeClr>
                </a:solidFill>
                <a:latin typeface="Segoe UI Symbol" panose="020B0502040204020203" pitchFamily="34" charset="0"/>
                <a:ea typeface="Segoe UI Symbol" panose="020B0502040204020203" pitchFamily="34" charset="0"/>
              </a:rPr>
              <a:t>Download Mobile SharePoint through </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hlinkClick r:id="rId6"/>
              </a:rPr>
              <a:t>Cisco eStore</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rPr>
              <a:t> for iOS, Android, and Windows. No VPN access is required.</a:t>
            </a:r>
            <a:br>
              <a:rPr lang="en-US" sz="1200" dirty="0">
                <a:solidFill>
                  <a:schemeClr val="tx1">
                    <a:lumMod val="75000"/>
                    <a:lumOff val="25000"/>
                  </a:schemeClr>
                </a:solidFill>
                <a:latin typeface="Segoe UI Symbol" panose="020B0502040204020203" pitchFamily="34" charset="0"/>
                <a:ea typeface="Segoe UI Symbol" panose="020B0502040204020203" pitchFamily="34" charset="0"/>
              </a:rPr>
            </a:br>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endParaRPr>
          </a:p>
          <a:p>
            <a:pPr marL="228600" indent="-228600">
              <a:buFont typeface="+mj-lt"/>
              <a:buAutoNum type="arabicPeriod"/>
            </a:pPr>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Happy Designing!</a:t>
            </a:r>
            <a:b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br>
            <a:b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b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If you would like to provide feedback/comments on this training guide, please contact </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hlinkClick r:id="rId7"/>
              </a:rPr>
              <a:t>O365-SharePoint-Team@cisco.com</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 </a:t>
            </a:r>
            <a:endParaRPr lang="en-US" sz="1200" dirty="0">
              <a:solidFill>
                <a:srgbClr val="068286"/>
              </a:solidFill>
              <a:latin typeface="Segoe UI Symbol" panose="020B0502040204020203" pitchFamily="34" charset="0"/>
              <a:ea typeface="Segoe UI Symbol"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687735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5A1DBC-F5B3-DD47-BD22-1F90F6BBC0C0}"/>
              </a:ext>
            </a:extLst>
          </p:cNvPr>
          <p:cNvPicPr>
            <a:picLocks noChangeAspect="1"/>
          </p:cNvPicPr>
          <p:nvPr/>
        </p:nvPicPr>
        <p:blipFill>
          <a:blip r:embed="rId2"/>
          <a:stretch>
            <a:fillRect/>
          </a:stretch>
        </p:blipFill>
        <p:spPr>
          <a:xfrm>
            <a:off x="0" y="0"/>
            <a:ext cx="12192000" cy="870143"/>
          </a:xfrm>
          <a:prstGeom prst="rect">
            <a:avLst/>
          </a:prstGeom>
        </p:spPr>
      </p:pic>
      <p:sp>
        <p:nvSpPr>
          <p:cNvPr id="5" name="Rectangle 4">
            <a:extLst>
              <a:ext uri="{FF2B5EF4-FFF2-40B4-BE49-F238E27FC236}">
                <a16:creationId xmlns:a16="http://schemas.microsoft.com/office/drawing/2014/main" id="{2B11BF39-4C07-694C-BF55-B37DC5EB6C8A}"/>
              </a:ext>
            </a:extLst>
          </p:cNvPr>
          <p:cNvSpPr/>
          <p:nvPr/>
        </p:nvSpPr>
        <p:spPr>
          <a:xfrm>
            <a:off x="228045" y="1122362"/>
            <a:ext cx="11688337" cy="5586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endParaRPr>
          </a:p>
        </p:txBody>
      </p:sp>
      <p:sp>
        <p:nvSpPr>
          <p:cNvPr id="22" name="Rectangle 21">
            <a:extLst>
              <a:ext uri="{FF2B5EF4-FFF2-40B4-BE49-F238E27FC236}">
                <a16:creationId xmlns:a16="http://schemas.microsoft.com/office/drawing/2014/main" id="{5FC255C6-FF55-204D-9260-AA8456033DF0}"/>
              </a:ext>
            </a:extLst>
          </p:cNvPr>
          <p:cNvSpPr/>
          <p:nvPr/>
        </p:nvSpPr>
        <p:spPr>
          <a:xfrm>
            <a:off x="282102" y="1118681"/>
            <a:ext cx="11693998" cy="5447645"/>
          </a:xfrm>
          <a:prstGeom prst="rect">
            <a:avLst/>
          </a:prstGeom>
        </p:spPr>
        <p:txBody>
          <a:bodyPr wrap="square">
            <a:spAutoFit/>
          </a:bodyPr>
          <a:lstStyle/>
          <a:p>
            <a:r>
              <a:rPr lang="en-US" dirty="0">
                <a:solidFill>
                  <a:srgbClr val="068286"/>
                </a:solidFill>
                <a:latin typeface="Segoe UI Symbol" panose="020B0502040204020203" pitchFamily="34" charset="0"/>
                <a:ea typeface="Segoe UI Symbol" panose="020B0502040204020203" pitchFamily="34" charset="0"/>
              </a:rPr>
              <a:t>SharePoint Site Request Process</a:t>
            </a:r>
          </a:p>
          <a:p>
            <a:endPar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pPr marL="228600" indent="-228600">
              <a:buAutoNum type="arabicPeriod"/>
            </a:pPr>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Search:</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 Reference the SharePoint </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hlinkClick r:id="rId3"/>
              </a:rPr>
              <a:t>Site Directory</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 to determine if your intended Team or Communication Site already exists. If it does exist, please contact the listed site owner (primary site admin) to access said SharePoint site. Duplicate Site Requests will be denied.</a:t>
            </a:r>
            <a:b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br>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pPr marL="228600" indent="-228600">
              <a:buAutoNum type="arabicPeriod"/>
            </a:pPr>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Understand: </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Read through the </a:t>
            </a:r>
            <a:r>
              <a:rPr lang="en-US" sz="1200" u="sng"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hlinkClick r:id="rId4"/>
              </a:rPr>
              <a:t>Choosing your SharePoint site and template</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 This document will provide you with additional instructions to create your SharePoint site.</a:t>
            </a:r>
            <a:b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br>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pPr marL="228600" indent="-228600">
              <a:buAutoNum type="arabicPeriod"/>
            </a:pPr>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Request:</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 Submit a New SharePoint Site Request in </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hlinkClick r:id="rId5"/>
              </a:rPr>
              <a:t>Cisco eStore</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 The review process can take up to 3 days. Once provisioned, you will receive a confirmation email.</a:t>
            </a:r>
            <a:b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br>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pPr marL="228600" indent="-228600">
              <a:buAutoNum type="arabicPeriod"/>
            </a:pPr>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Learn:</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 Read through this Quick Start Guide and attend our bi-weekly </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hlinkClick r:id="rId6"/>
              </a:rPr>
              <a:t>SharePoint Learning Sessions</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a:t>
            </a:r>
          </a:p>
          <a:p>
            <a:b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br>
            <a:endPar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r>
              <a:rPr lang="en-US" dirty="0">
                <a:solidFill>
                  <a:srgbClr val="068286"/>
                </a:solidFill>
                <a:latin typeface="Segoe UI Symbol" panose="020B0502040204020203" pitchFamily="34" charset="0"/>
                <a:ea typeface="Segoe UI Symbol" panose="020B0502040204020203" pitchFamily="34" charset="0"/>
                <a:cs typeface="Segoe UI Historic" panose="020B0502040204020203" pitchFamily="34" charset="0"/>
              </a:rPr>
              <a:t>Team Sites vs. Communication Sites</a:t>
            </a: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Team</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 sites are designed to connect teams with specific content, documents, projects, and tools they need to collaborate. The Team site will have less members and more editors to co-author documents.</a:t>
            </a: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r>
              <a:rPr lang="en-US" sz="1200" i="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“We want to collaborate on a project.”</a:t>
            </a:r>
          </a:p>
          <a:p>
            <a:endPar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Communication</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 sites are designed to broadcast messages, tell stories, share content, or showcase services or people. The Communication site will have many members and limited editors to edit content, information, and news that audiences will consume and view.</a:t>
            </a: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r>
              <a:rPr lang="en-US" sz="1200" i="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“We would like to publish our own content.”</a:t>
            </a: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To help teams adhere to Cisco branding standards, communication sites come with 4 layout options: general template, showcase template, topic template, and blank template. Team sites do not have layout templates.</a:t>
            </a: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r>
              <a:rPr lang="en-US" sz="1200" u="sng"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Important:</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 Once you have chosen your site type/template and submitted your request in </a:t>
            </a:r>
            <a:r>
              <a:rPr lang="en-US" sz="1200" dirty="0" err="1">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eStore</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 your decision cannot be reversed (i.e. you cannot switch site types).</a:t>
            </a:r>
          </a:p>
        </p:txBody>
      </p:sp>
    </p:spTree>
    <p:extLst>
      <p:ext uri="{BB962C8B-B14F-4D97-AF65-F5344CB8AC3E}">
        <p14:creationId xmlns:p14="http://schemas.microsoft.com/office/powerpoint/2010/main" val="1294397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5A1DBC-F5B3-DD47-BD22-1F90F6BBC0C0}"/>
              </a:ext>
            </a:extLst>
          </p:cNvPr>
          <p:cNvPicPr>
            <a:picLocks noChangeAspect="1"/>
          </p:cNvPicPr>
          <p:nvPr/>
        </p:nvPicPr>
        <p:blipFill>
          <a:blip r:embed="rId2"/>
          <a:stretch>
            <a:fillRect/>
          </a:stretch>
        </p:blipFill>
        <p:spPr>
          <a:xfrm>
            <a:off x="0" y="0"/>
            <a:ext cx="12192000" cy="870143"/>
          </a:xfrm>
          <a:prstGeom prst="rect">
            <a:avLst/>
          </a:prstGeom>
        </p:spPr>
      </p:pic>
      <p:sp>
        <p:nvSpPr>
          <p:cNvPr id="5" name="Rectangle 4">
            <a:extLst>
              <a:ext uri="{FF2B5EF4-FFF2-40B4-BE49-F238E27FC236}">
                <a16:creationId xmlns:a16="http://schemas.microsoft.com/office/drawing/2014/main" id="{2B11BF39-4C07-694C-BF55-B37DC5EB6C8A}"/>
              </a:ext>
            </a:extLst>
          </p:cNvPr>
          <p:cNvSpPr/>
          <p:nvPr/>
        </p:nvSpPr>
        <p:spPr>
          <a:xfrm>
            <a:off x="228045" y="1122362"/>
            <a:ext cx="11688337" cy="5586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endParaRPr>
          </a:p>
        </p:txBody>
      </p:sp>
      <p:sp>
        <p:nvSpPr>
          <p:cNvPr id="22" name="Rectangle 21">
            <a:extLst>
              <a:ext uri="{FF2B5EF4-FFF2-40B4-BE49-F238E27FC236}">
                <a16:creationId xmlns:a16="http://schemas.microsoft.com/office/drawing/2014/main" id="{5FC255C6-FF55-204D-9260-AA8456033DF0}"/>
              </a:ext>
            </a:extLst>
          </p:cNvPr>
          <p:cNvSpPr/>
          <p:nvPr/>
        </p:nvSpPr>
        <p:spPr>
          <a:xfrm>
            <a:off x="282102" y="1118681"/>
            <a:ext cx="11693998" cy="5632311"/>
          </a:xfrm>
          <a:prstGeom prst="rect">
            <a:avLst/>
          </a:prstGeom>
        </p:spPr>
        <p:txBody>
          <a:bodyPr wrap="square">
            <a:spAutoFit/>
          </a:bodyPr>
          <a:lstStyle/>
          <a:p>
            <a:r>
              <a:rPr lang="en-US" dirty="0">
                <a:solidFill>
                  <a:srgbClr val="068286"/>
                </a:solidFill>
                <a:latin typeface="Segoe UI Symbol" panose="020B0502040204020203" pitchFamily="34" charset="0"/>
                <a:ea typeface="Segoe UI Symbol" panose="020B0502040204020203" pitchFamily="34" charset="0"/>
              </a:rPr>
              <a:t>SharePoint Site Planning </a:t>
            </a: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endParaRPr>
          </a:p>
          <a:p>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These are six </a:t>
            </a:r>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essential questions</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 for you to answer before you start designing your SharePoint site.</a:t>
            </a:r>
            <a:endPar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pPr marL="228600" indent="-228600">
              <a:buFont typeface="+mj-lt"/>
              <a:buAutoNum type="arabicPeriod"/>
            </a:pP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What site type do I need and what will it look like? (Team Site vs. Communication Site? For Communication Sites, which template?)</a:t>
            </a:r>
          </a:p>
          <a:p>
            <a:pPr marL="228600" indent="-228600">
              <a:buFont typeface="+mj-lt"/>
              <a:buAutoNum type="arabicPeriod"/>
            </a:pP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Who will use the site and who has access to the site ? (Intended Audience, Site Permissions/Sharing)</a:t>
            </a:r>
          </a:p>
          <a:p>
            <a:pPr marL="228600" indent="-228600">
              <a:buFont typeface="+mj-lt"/>
              <a:buAutoNum type="arabicPeriod"/>
            </a:pP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How will employees and groups use the site? (Site Content/Navigation)</a:t>
            </a:r>
          </a:p>
          <a:p>
            <a:pPr marL="228600" indent="-228600">
              <a:buFont typeface="+mj-lt"/>
              <a:buAutoNum type="arabicPeriod"/>
            </a:pP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Who will maintain the site? (Site Governance, Content Publishing)</a:t>
            </a:r>
          </a:p>
          <a:p>
            <a:b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br>
            <a:r>
              <a:rPr lang="en-US" dirty="0">
                <a:solidFill>
                  <a:srgbClr val="068286"/>
                </a:solidFill>
                <a:latin typeface="Segoe UI Symbol" panose="020B0502040204020203" pitchFamily="34" charset="0"/>
                <a:ea typeface="Segoe UI Symbol" panose="020B0502040204020203" pitchFamily="34" charset="0"/>
                <a:cs typeface="Segoe UI Historic" panose="020B0502040204020203" pitchFamily="34" charset="0"/>
              </a:rPr>
              <a:t>Site Recommendations</a:t>
            </a:r>
            <a:br>
              <a:rPr lang="en-US"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br>
            <a:b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b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If you've already chosen what type of SharePoint site you want, you'll likely have a good idea of who your intended audience is and which template your site will have (if it’s a Communication site). </a:t>
            </a: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In order to access and adjust your Site Permissions, click on </a:t>
            </a:r>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Settings</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 and then select </a:t>
            </a:r>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Site Permissions</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 External sharing in SharePoint is currently unavailable.</a:t>
            </a: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On a </a:t>
            </a:r>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Team</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 site, the navigation will be vertical, and placed on the left side of the site, like in a library. On a </a:t>
            </a:r>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Communication</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 site, the navigation will be horizontal, and placed above your site content, across the page, like on a modern website. To learn about standard site navigation practice, refer to Microsoft’s </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hlinkClick r:id="rId3"/>
              </a:rPr>
              <a:t>Planning Navigation Guide</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a:t>
            </a: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SharePoint site policies define the life-cycle of a site by specifying when the site will be closed and when it will be deleted. You must activate the </a:t>
            </a:r>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Site Policy</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 feature before it appears on the </a:t>
            </a:r>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Site Settings</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 page. To learn about site policies, refer to </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hlinkClick r:id="rId4"/>
              </a:rPr>
              <a:t>Microsoft’s Site Closure &amp; Deletion Guide.</a:t>
            </a:r>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p:txBody>
      </p:sp>
      <p:pic>
        <p:nvPicPr>
          <p:cNvPr id="6" name="Picture 5">
            <a:extLst>
              <a:ext uri="{FF2B5EF4-FFF2-40B4-BE49-F238E27FC236}">
                <a16:creationId xmlns:a16="http://schemas.microsoft.com/office/drawing/2014/main" id="{FD369E60-D29F-5F46-80B6-3118E21172DF}"/>
              </a:ext>
            </a:extLst>
          </p:cNvPr>
          <p:cNvPicPr>
            <a:picLocks noChangeAspect="1"/>
          </p:cNvPicPr>
          <p:nvPr/>
        </p:nvPicPr>
        <p:blipFill>
          <a:blip r:embed="rId5"/>
          <a:stretch>
            <a:fillRect/>
          </a:stretch>
        </p:blipFill>
        <p:spPr>
          <a:xfrm>
            <a:off x="1799824" y="4793546"/>
            <a:ext cx="2923006" cy="1385581"/>
          </a:xfrm>
          <a:prstGeom prst="rect">
            <a:avLst/>
          </a:prstGeom>
          <a:ln>
            <a:solidFill>
              <a:schemeClr val="tx1"/>
            </a:solidFill>
          </a:ln>
        </p:spPr>
      </p:pic>
      <p:pic>
        <p:nvPicPr>
          <p:cNvPr id="8" name="Picture 7">
            <a:extLst>
              <a:ext uri="{FF2B5EF4-FFF2-40B4-BE49-F238E27FC236}">
                <a16:creationId xmlns:a16="http://schemas.microsoft.com/office/drawing/2014/main" id="{EE918E01-954A-B440-8E7A-239B01828F42}"/>
              </a:ext>
            </a:extLst>
          </p:cNvPr>
          <p:cNvPicPr>
            <a:picLocks noChangeAspect="1"/>
          </p:cNvPicPr>
          <p:nvPr/>
        </p:nvPicPr>
        <p:blipFill rotWithShape="1">
          <a:blip r:embed="rId6"/>
          <a:srcRect b="16730"/>
          <a:stretch/>
        </p:blipFill>
        <p:spPr>
          <a:xfrm>
            <a:off x="7469172" y="4793546"/>
            <a:ext cx="2859739" cy="1385581"/>
          </a:xfrm>
          <a:prstGeom prst="rect">
            <a:avLst/>
          </a:prstGeom>
          <a:ln>
            <a:solidFill>
              <a:schemeClr val="tx1"/>
            </a:solidFill>
          </a:ln>
        </p:spPr>
      </p:pic>
    </p:spTree>
    <p:extLst>
      <p:ext uri="{BB962C8B-B14F-4D97-AF65-F5344CB8AC3E}">
        <p14:creationId xmlns:p14="http://schemas.microsoft.com/office/powerpoint/2010/main" val="1820350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8C4676BE-9077-EA41-962D-4F19C769442C}"/>
              </a:ext>
            </a:extLst>
          </p:cNvPr>
          <p:cNvPicPr>
            <a:picLocks noChangeAspect="1"/>
          </p:cNvPicPr>
          <p:nvPr/>
        </p:nvPicPr>
        <p:blipFill>
          <a:blip r:embed="rId2"/>
          <a:stretch>
            <a:fillRect/>
          </a:stretch>
        </p:blipFill>
        <p:spPr>
          <a:xfrm>
            <a:off x="2677293" y="2822726"/>
            <a:ext cx="6717014" cy="3466588"/>
          </a:xfrm>
          <a:prstGeom prst="rect">
            <a:avLst/>
          </a:prstGeom>
          <a:ln>
            <a:solidFill>
              <a:schemeClr val="tx1"/>
            </a:solidFill>
          </a:ln>
        </p:spPr>
      </p:pic>
      <p:pic>
        <p:nvPicPr>
          <p:cNvPr id="4" name="Picture 3">
            <a:extLst>
              <a:ext uri="{FF2B5EF4-FFF2-40B4-BE49-F238E27FC236}">
                <a16:creationId xmlns:a16="http://schemas.microsoft.com/office/drawing/2014/main" id="{CA5A1DBC-F5B3-DD47-BD22-1F90F6BBC0C0}"/>
              </a:ext>
            </a:extLst>
          </p:cNvPr>
          <p:cNvPicPr>
            <a:picLocks noChangeAspect="1"/>
          </p:cNvPicPr>
          <p:nvPr/>
        </p:nvPicPr>
        <p:blipFill>
          <a:blip r:embed="rId3"/>
          <a:stretch>
            <a:fillRect/>
          </a:stretch>
        </p:blipFill>
        <p:spPr>
          <a:xfrm>
            <a:off x="0" y="0"/>
            <a:ext cx="12192000" cy="870143"/>
          </a:xfrm>
          <a:prstGeom prst="rect">
            <a:avLst/>
          </a:prstGeom>
        </p:spPr>
      </p:pic>
      <p:sp>
        <p:nvSpPr>
          <p:cNvPr id="5" name="Rectangle 4">
            <a:extLst>
              <a:ext uri="{FF2B5EF4-FFF2-40B4-BE49-F238E27FC236}">
                <a16:creationId xmlns:a16="http://schemas.microsoft.com/office/drawing/2014/main" id="{2B11BF39-4C07-694C-BF55-B37DC5EB6C8A}"/>
              </a:ext>
            </a:extLst>
          </p:cNvPr>
          <p:cNvSpPr/>
          <p:nvPr/>
        </p:nvSpPr>
        <p:spPr>
          <a:xfrm>
            <a:off x="228045" y="1122363"/>
            <a:ext cx="11688337" cy="553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68286"/>
                </a:solidFill>
                <a:latin typeface="Segoe UI Historic" panose="020B0502040204020203" pitchFamily="34" charset="0"/>
                <a:ea typeface="Segoe UI Historic" panose="020B0502040204020203" pitchFamily="34" charset="0"/>
                <a:cs typeface="Segoe UI Historic" panose="020B0502040204020203" pitchFamily="34" charset="0"/>
              </a:rPr>
              <a:t>Work with files in Team sites </a:t>
            </a:r>
          </a:p>
          <a:p>
            <a:pPr>
              <a:lnSpc>
                <a:spcPct val="150000"/>
              </a:lnSpc>
            </a:pPr>
            <a:r>
              <a:rPr lang="en-US" sz="1200" dirty="0">
                <a:solidFill>
                  <a:schemeClr val="tx1">
                    <a:lumMod val="75000"/>
                    <a:lumOff val="25000"/>
                  </a:schemeClr>
                </a:solidFill>
                <a:latin typeface="Segoe UI Symbol" panose="020B0502040204020203" pitchFamily="34" charset="0"/>
                <a:ea typeface="Segoe UI Symbol" panose="020B0502040204020203" pitchFamily="34" charset="0"/>
              </a:rPr>
              <a:t>Select a Team Site from the SharePoint homepage or enter its URL into your browser. Then select </a:t>
            </a:r>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rPr>
              <a:t>Documents</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rPr>
              <a:t> in the left navigation pane. </a:t>
            </a:r>
          </a:p>
        </p:txBody>
      </p:sp>
      <p:sp>
        <p:nvSpPr>
          <p:cNvPr id="17" name="Rectangle 16">
            <a:extLst>
              <a:ext uri="{FF2B5EF4-FFF2-40B4-BE49-F238E27FC236}">
                <a16:creationId xmlns:a16="http://schemas.microsoft.com/office/drawing/2014/main" id="{76ECFFDB-3CD8-4D4E-A8BC-C4DC20644F9C}"/>
              </a:ext>
            </a:extLst>
          </p:cNvPr>
          <p:cNvSpPr/>
          <p:nvPr/>
        </p:nvSpPr>
        <p:spPr>
          <a:xfrm>
            <a:off x="9797059" y="2656715"/>
            <a:ext cx="2020823" cy="1031424"/>
          </a:xfrm>
          <a:prstGeom prst="rect">
            <a:avLst/>
          </a:prstGeom>
          <a:solidFill>
            <a:srgbClr val="E5E6E5"/>
          </a:solidFill>
          <a:ln>
            <a:noFill/>
          </a:ln>
        </p:spPr>
        <p:style>
          <a:lnRef idx="1">
            <a:schemeClr val="accent3"/>
          </a:lnRef>
          <a:fillRef idx="3">
            <a:schemeClr val="accent3"/>
          </a:fillRef>
          <a:effectRef idx="2">
            <a:schemeClr val="accent3"/>
          </a:effectRef>
          <a:fontRef idx="minor">
            <a:schemeClr val="lt1"/>
          </a:fontRef>
        </p:style>
        <p:txBody>
          <a:bodyPr rtlCol="0" anchor="ctr"/>
          <a:lstStyle/>
          <a:p>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Details Pane</a:t>
            </a:r>
          </a:p>
          <a:p>
            <a:pPr marL="171450" indent="-171450">
              <a:buFont typeface="Arial" panose="020B0604020202020204" pitchFamily="34" charset="0"/>
              <a:buChar char="•"/>
            </a:pPr>
            <a:r>
              <a:rPr lang="en-US" sz="1000" dirty="0">
                <a:solidFill>
                  <a:schemeClr val="tx1"/>
                </a:solidFill>
                <a:latin typeface="Segoe UI Symbol" panose="020B0502040204020203" pitchFamily="34" charset="0"/>
                <a:ea typeface="Segoe UI Symbol" panose="020B0502040204020203" pitchFamily="34" charset="0"/>
              </a:rPr>
              <a:t>See file information, a thumbnail, recent activity, manage access permissions, and edit file properties.</a:t>
            </a:r>
            <a:endPar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endParaRPr>
          </a:p>
        </p:txBody>
      </p:sp>
      <p:sp>
        <p:nvSpPr>
          <p:cNvPr id="9" name="Oval 8">
            <a:extLst>
              <a:ext uri="{FF2B5EF4-FFF2-40B4-BE49-F238E27FC236}">
                <a16:creationId xmlns:a16="http://schemas.microsoft.com/office/drawing/2014/main" id="{E21B9CF8-F682-D649-B4B3-CD18B085B013}"/>
              </a:ext>
            </a:extLst>
          </p:cNvPr>
          <p:cNvSpPr/>
          <p:nvPr/>
        </p:nvSpPr>
        <p:spPr>
          <a:xfrm>
            <a:off x="2629691" y="3779659"/>
            <a:ext cx="88135" cy="88135"/>
          </a:xfrm>
          <a:prstGeom prst="ellipse">
            <a:avLst/>
          </a:prstGeom>
          <a:solidFill>
            <a:srgbClr val="008286"/>
          </a:solidFill>
          <a:ln>
            <a:solidFill>
              <a:srgbClr val="06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10" name="Oval 9">
            <a:extLst>
              <a:ext uri="{FF2B5EF4-FFF2-40B4-BE49-F238E27FC236}">
                <a16:creationId xmlns:a16="http://schemas.microsoft.com/office/drawing/2014/main" id="{C1B89D70-F259-A346-BC8B-410D072AE8A7}"/>
              </a:ext>
            </a:extLst>
          </p:cNvPr>
          <p:cNvSpPr/>
          <p:nvPr/>
        </p:nvSpPr>
        <p:spPr>
          <a:xfrm>
            <a:off x="9353774" y="3049765"/>
            <a:ext cx="88135" cy="88135"/>
          </a:xfrm>
          <a:prstGeom prst="ellipse">
            <a:avLst/>
          </a:prstGeom>
          <a:solidFill>
            <a:srgbClr val="008286"/>
          </a:solidFill>
          <a:ln>
            <a:solidFill>
              <a:srgbClr val="06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11" name="Oval 10">
            <a:extLst>
              <a:ext uri="{FF2B5EF4-FFF2-40B4-BE49-F238E27FC236}">
                <a16:creationId xmlns:a16="http://schemas.microsoft.com/office/drawing/2014/main" id="{FC6B6D33-1BE0-4A41-A1B4-BEB8648136EB}"/>
              </a:ext>
            </a:extLst>
          </p:cNvPr>
          <p:cNvSpPr/>
          <p:nvPr/>
        </p:nvSpPr>
        <p:spPr>
          <a:xfrm>
            <a:off x="9348944" y="4893191"/>
            <a:ext cx="88135" cy="88135"/>
          </a:xfrm>
          <a:prstGeom prst="ellipse">
            <a:avLst/>
          </a:prstGeom>
          <a:solidFill>
            <a:srgbClr val="008286"/>
          </a:solidFill>
          <a:ln>
            <a:solidFill>
              <a:srgbClr val="06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cxnSp>
        <p:nvCxnSpPr>
          <p:cNvPr id="12" name="Straight Connector 11">
            <a:extLst>
              <a:ext uri="{FF2B5EF4-FFF2-40B4-BE49-F238E27FC236}">
                <a16:creationId xmlns:a16="http://schemas.microsoft.com/office/drawing/2014/main" id="{6B050353-03FC-6C45-869C-69109B3AFEE5}"/>
              </a:ext>
            </a:extLst>
          </p:cNvPr>
          <p:cNvCxnSpPr>
            <a:cxnSpLocks/>
          </p:cNvCxnSpPr>
          <p:nvPr/>
        </p:nvCxnSpPr>
        <p:spPr>
          <a:xfrm>
            <a:off x="9436173" y="4935282"/>
            <a:ext cx="419252" cy="1975"/>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cxnSp>
        <p:nvCxnSpPr>
          <p:cNvPr id="13" name="Straight Connector 12">
            <a:extLst>
              <a:ext uri="{FF2B5EF4-FFF2-40B4-BE49-F238E27FC236}">
                <a16:creationId xmlns:a16="http://schemas.microsoft.com/office/drawing/2014/main" id="{795F530B-4B5D-1645-A5C8-6ADDDE026F4B}"/>
              </a:ext>
            </a:extLst>
          </p:cNvPr>
          <p:cNvCxnSpPr>
            <a:cxnSpLocks/>
          </p:cNvCxnSpPr>
          <p:nvPr/>
        </p:nvCxnSpPr>
        <p:spPr>
          <a:xfrm>
            <a:off x="9393012" y="3093833"/>
            <a:ext cx="404047" cy="0"/>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cxnSp>
        <p:nvCxnSpPr>
          <p:cNvPr id="14" name="Straight Connector 13">
            <a:extLst>
              <a:ext uri="{FF2B5EF4-FFF2-40B4-BE49-F238E27FC236}">
                <a16:creationId xmlns:a16="http://schemas.microsoft.com/office/drawing/2014/main" id="{CCBB48CE-E9B6-B345-84F3-20BEF238D393}"/>
              </a:ext>
            </a:extLst>
          </p:cNvPr>
          <p:cNvCxnSpPr>
            <a:cxnSpLocks/>
          </p:cNvCxnSpPr>
          <p:nvPr/>
        </p:nvCxnSpPr>
        <p:spPr>
          <a:xfrm>
            <a:off x="2305520" y="3823727"/>
            <a:ext cx="371773" cy="0"/>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sp>
        <p:nvSpPr>
          <p:cNvPr id="18" name="Rectangle 17">
            <a:extLst>
              <a:ext uri="{FF2B5EF4-FFF2-40B4-BE49-F238E27FC236}">
                <a16:creationId xmlns:a16="http://schemas.microsoft.com/office/drawing/2014/main" id="{25477C94-0634-0243-9948-E16F407DD072}"/>
              </a:ext>
            </a:extLst>
          </p:cNvPr>
          <p:cNvSpPr/>
          <p:nvPr/>
        </p:nvSpPr>
        <p:spPr>
          <a:xfrm>
            <a:off x="9797059" y="4465614"/>
            <a:ext cx="2020824" cy="1031424"/>
          </a:xfrm>
          <a:prstGeom prst="rect">
            <a:avLst/>
          </a:prstGeom>
          <a:solidFill>
            <a:srgbClr val="E5E6E5"/>
          </a:solidFill>
          <a:ln>
            <a:noFill/>
          </a:ln>
        </p:spPr>
        <p:style>
          <a:lnRef idx="1">
            <a:schemeClr val="accent3"/>
          </a:lnRef>
          <a:fillRef idx="3">
            <a:schemeClr val="accent3"/>
          </a:fillRef>
          <a:effectRef idx="2">
            <a:schemeClr val="accent3"/>
          </a:effectRef>
          <a:fontRef idx="minor">
            <a:schemeClr val="lt1"/>
          </a:fontRef>
        </p:style>
        <p:txBody>
          <a:bodyPr rtlCol="0" anchor="ctr"/>
          <a:lstStyle/>
          <a:p>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Sharing Status</a:t>
            </a:r>
          </a:p>
          <a:p>
            <a:pPr marL="171450" indent="-171450">
              <a:buFont typeface="Arial" panose="020B0604020202020204" pitchFamily="34" charset="0"/>
              <a:buChar char="•"/>
            </a:pP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See which files are being shared and who they’re shared with.</a:t>
            </a:r>
          </a:p>
          <a:p>
            <a:pPr marL="171450" indent="-171450">
              <a:buFont typeface="Arial" panose="020B0604020202020204" pitchFamily="34" charset="0"/>
              <a:buChar char="•"/>
            </a:pPr>
            <a:endPar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endParaRPr>
          </a:p>
        </p:txBody>
      </p:sp>
      <p:sp>
        <p:nvSpPr>
          <p:cNvPr id="23" name="Oval 22">
            <a:extLst>
              <a:ext uri="{FF2B5EF4-FFF2-40B4-BE49-F238E27FC236}">
                <a16:creationId xmlns:a16="http://schemas.microsoft.com/office/drawing/2014/main" id="{DCECA8A8-B901-4145-BCC5-7F6C3227B8D3}"/>
              </a:ext>
            </a:extLst>
          </p:cNvPr>
          <p:cNvSpPr/>
          <p:nvPr/>
        </p:nvSpPr>
        <p:spPr>
          <a:xfrm>
            <a:off x="6413332" y="3390986"/>
            <a:ext cx="88135" cy="88135"/>
          </a:xfrm>
          <a:prstGeom prst="ellipse">
            <a:avLst/>
          </a:prstGeom>
          <a:solidFill>
            <a:srgbClr val="008286"/>
          </a:solidFill>
          <a:ln>
            <a:solidFill>
              <a:srgbClr val="06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25" name="Oval 24">
            <a:extLst>
              <a:ext uri="{FF2B5EF4-FFF2-40B4-BE49-F238E27FC236}">
                <a16:creationId xmlns:a16="http://schemas.microsoft.com/office/drawing/2014/main" id="{F7F6EC4A-A1AC-774A-8D30-7B9F7C8049EC}"/>
              </a:ext>
            </a:extLst>
          </p:cNvPr>
          <p:cNvSpPr/>
          <p:nvPr/>
        </p:nvSpPr>
        <p:spPr>
          <a:xfrm>
            <a:off x="4456463" y="3390825"/>
            <a:ext cx="88135" cy="88135"/>
          </a:xfrm>
          <a:prstGeom prst="ellipse">
            <a:avLst/>
          </a:prstGeom>
          <a:solidFill>
            <a:srgbClr val="008286"/>
          </a:solidFill>
          <a:ln>
            <a:solidFill>
              <a:srgbClr val="06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26" name="Oval 25">
            <a:extLst>
              <a:ext uri="{FF2B5EF4-FFF2-40B4-BE49-F238E27FC236}">
                <a16:creationId xmlns:a16="http://schemas.microsoft.com/office/drawing/2014/main" id="{64396769-0F1B-B247-BE5B-146311B91FFE}"/>
              </a:ext>
            </a:extLst>
          </p:cNvPr>
          <p:cNvSpPr/>
          <p:nvPr/>
        </p:nvSpPr>
        <p:spPr>
          <a:xfrm>
            <a:off x="4122237" y="3390824"/>
            <a:ext cx="88135" cy="88135"/>
          </a:xfrm>
          <a:prstGeom prst="ellipse">
            <a:avLst/>
          </a:prstGeom>
          <a:solidFill>
            <a:srgbClr val="008286"/>
          </a:solidFill>
          <a:ln>
            <a:solidFill>
              <a:srgbClr val="06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27" name="Oval 26">
            <a:extLst>
              <a:ext uri="{FF2B5EF4-FFF2-40B4-BE49-F238E27FC236}">
                <a16:creationId xmlns:a16="http://schemas.microsoft.com/office/drawing/2014/main" id="{21931D90-48FD-7B49-8ACA-0248A15E7537}"/>
              </a:ext>
            </a:extLst>
          </p:cNvPr>
          <p:cNvSpPr/>
          <p:nvPr/>
        </p:nvSpPr>
        <p:spPr>
          <a:xfrm>
            <a:off x="3718190" y="3390823"/>
            <a:ext cx="88135" cy="88135"/>
          </a:xfrm>
          <a:prstGeom prst="ellipse">
            <a:avLst/>
          </a:prstGeom>
          <a:solidFill>
            <a:srgbClr val="008286"/>
          </a:solidFill>
          <a:ln>
            <a:solidFill>
              <a:srgbClr val="06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cxnSp>
        <p:nvCxnSpPr>
          <p:cNvPr id="28" name="Straight Connector 27">
            <a:extLst>
              <a:ext uri="{FF2B5EF4-FFF2-40B4-BE49-F238E27FC236}">
                <a16:creationId xmlns:a16="http://schemas.microsoft.com/office/drawing/2014/main" id="{15E6E5B3-9BA2-DC4E-A6F0-5ADBE8D60414}"/>
              </a:ext>
            </a:extLst>
          </p:cNvPr>
          <p:cNvCxnSpPr>
            <a:cxnSpLocks/>
          </p:cNvCxnSpPr>
          <p:nvPr/>
        </p:nvCxnSpPr>
        <p:spPr>
          <a:xfrm>
            <a:off x="3762257" y="2519526"/>
            <a:ext cx="0" cy="915364"/>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sp>
        <p:nvSpPr>
          <p:cNvPr id="30" name="Oval 29">
            <a:extLst>
              <a:ext uri="{FF2B5EF4-FFF2-40B4-BE49-F238E27FC236}">
                <a16:creationId xmlns:a16="http://schemas.microsoft.com/office/drawing/2014/main" id="{6765C28F-0650-CB4F-B9A6-A3C1862A4949}"/>
              </a:ext>
            </a:extLst>
          </p:cNvPr>
          <p:cNvSpPr/>
          <p:nvPr/>
        </p:nvSpPr>
        <p:spPr>
          <a:xfrm>
            <a:off x="5679084" y="4685738"/>
            <a:ext cx="88135" cy="88135"/>
          </a:xfrm>
          <a:prstGeom prst="ellipse">
            <a:avLst/>
          </a:prstGeom>
          <a:solidFill>
            <a:srgbClr val="008286"/>
          </a:solidFill>
          <a:ln>
            <a:solidFill>
              <a:srgbClr val="06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31" name="Oval 30">
            <a:extLst>
              <a:ext uri="{FF2B5EF4-FFF2-40B4-BE49-F238E27FC236}">
                <a16:creationId xmlns:a16="http://schemas.microsoft.com/office/drawing/2014/main" id="{82BC1ED3-4793-C34C-8F38-C54BB564B81A}"/>
              </a:ext>
            </a:extLst>
          </p:cNvPr>
          <p:cNvSpPr/>
          <p:nvPr/>
        </p:nvSpPr>
        <p:spPr>
          <a:xfrm>
            <a:off x="5679084" y="4981326"/>
            <a:ext cx="88135" cy="88135"/>
          </a:xfrm>
          <a:prstGeom prst="ellipse">
            <a:avLst/>
          </a:prstGeom>
          <a:solidFill>
            <a:srgbClr val="008286"/>
          </a:solidFill>
          <a:ln>
            <a:solidFill>
              <a:srgbClr val="06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32" name="Oval 31">
            <a:extLst>
              <a:ext uri="{FF2B5EF4-FFF2-40B4-BE49-F238E27FC236}">
                <a16:creationId xmlns:a16="http://schemas.microsoft.com/office/drawing/2014/main" id="{9AEA8DB1-61CD-0C47-A725-ACB65FCD03AC}"/>
              </a:ext>
            </a:extLst>
          </p:cNvPr>
          <p:cNvSpPr/>
          <p:nvPr/>
        </p:nvSpPr>
        <p:spPr>
          <a:xfrm>
            <a:off x="5679084" y="5712976"/>
            <a:ext cx="88135" cy="88135"/>
          </a:xfrm>
          <a:prstGeom prst="ellipse">
            <a:avLst/>
          </a:prstGeom>
          <a:solidFill>
            <a:srgbClr val="008286"/>
          </a:solidFill>
          <a:ln>
            <a:solidFill>
              <a:srgbClr val="06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33" name="Oval 32">
            <a:extLst>
              <a:ext uri="{FF2B5EF4-FFF2-40B4-BE49-F238E27FC236}">
                <a16:creationId xmlns:a16="http://schemas.microsoft.com/office/drawing/2014/main" id="{6BB21137-8F51-1649-8242-5D4B6859B762}"/>
              </a:ext>
            </a:extLst>
          </p:cNvPr>
          <p:cNvSpPr/>
          <p:nvPr/>
        </p:nvSpPr>
        <p:spPr>
          <a:xfrm>
            <a:off x="5031401" y="5267895"/>
            <a:ext cx="88135" cy="88135"/>
          </a:xfrm>
          <a:prstGeom prst="ellipse">
            <a:avLst/>
          </a:prstGeom>
          <a:solidFill>
            <a:srgbClr val="008286"/>
          </a:solidFill>
          <a:ln>
            <a:solidFill>
              <a:srgbClr val="06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19" name="Rectangle 18">
            <a:extLst>
              <a:ext uri="{FF2B5EF4-FFF2-40B4-BE49-F238E27FC236}">
                <a16:creationId xmlns:a16="http://schemas.microsoft.com/office/drawing/2014/main" id="{9BB9A6E7-D1E1-3D41-A6E8-B8176DBC15D7}"/>
              </a:ext>
            </a:extLst>
          </p:cNvPr>
          <p:cNvSpPr/>
          <p:nvPr/>
        </p:nvSpPr>
        <p:spPr>
          <a:xfrm>
            <a:off x="374118" y="3546728"/>
            <a:ext cx="2020824" cy="553998"/>
          </a:xfrm>
          <a:prstGeom prst="rect">
            <a:avLst/>
          </a:prstGeom>
          <a:solidFill>
            <a:schemeClr val="bg2"/>
          </a:solidFill>
          <a:ln>
            <a:noFill/>
          </a:ln>
        </p:spPr>
        <p:style>
          <a:lnRef idx="1">
            <a:schemeClr val="accent3"/>
          </a:lnRef>
          <a:fillRef idx="3">
            <a:schemeClr val="accent3"/>
          </a:fillRef>
          <a:effectRef idx="2">
            <a:schemeClr val="accent3"/>
          </a:effectRef>
          <a:fontRef idx="minor">
            <a:schemeClr val="lt1"/>
          </a:fontRef>
        </p:style>
        <p:txBody>
          <a:bodyPr rtlCol="0" anchor="ctr"/>
          <a:lstStyle/>
          <a:p>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Documents</a:t>
            </a:r>
          </a:p>
          <a:p>
            <a:pPr marL="171450" indent="-171450">
              <a:buFont typeface="Arial" panose="020B0604020202020204" pitchFamily="34" charset="0"/>
              <a:buChar char="•"/>
            </a:pP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View and work with the files stored on a SharePoint site.</a:t>
            </a:r>
            <a:endPar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endParaRPr>
          </a:p>
        </p:txBody>
      </p:sp>
      <p:sp>
        <p:nvSpPr>
          <p:cNvPr id="38" name="Rectangle 37">
            <a:extLst>
              <a:ext uri="{FF2B5EF4-FFF2-40B4-BE49-F238E27FC236}">
                <a16:creationId xmlns:a16="http://schemas.microsoft.com/office/drawing/2014/main" id="{E869D5C4-B2B5-6140-845A-4A1A2FD93307}"/>
              </a:ext>
            </a:extLst>
          </p:cNvPr>
          <p:cNvSpPr/>
          <p:nvPr/>
        </p:nvSpPr>
        <p:spPr>
          <a:xfrm>
            <a:off x="2055946" y="1817097"/>
            <a:ext cx="1728535" cy="714511"/>
          </a:xfrm>
          <a:prstGeom prst="rect">
            <a:avLst/>
          </a:prstGeom>
          <a:solidFill>
            <a:schemeClr val="bg2"/>
          </a:solidFill>
          <a:ln>
            <a:noFill/>
          </a:ln>
        </p:spPr>
        <p:style>
          <a:lnRef idx="1">
            <a:schemeClr val="accent3"/>
          </a:lnRef>
          <a:fillRef idx="3">
            <a:schemeClr val="accent3"/>
          </a:fillRef>
          <a:effectRef idx="2">
            <a:schemeClr val="accent3"/>
          </a:effectRef>
          <a:fontRef idx="minor">
            <a:schemeClr val="lt1"/>
          </a:fontRef>
        </p:style>
        <p:txBody>
          <a:bodyPr rtlCol="0" anchor="ctr"/>
          <a:lstStyle/>
          <a:p>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Open</a:t>
            </a:r>
          </a:p>
          <a:p>
            <a:pPr marL="171450" indent="-171450">
              <a:buFont typeface="Arial" panose="020B0604020202020204" pitchFamily="34" charset="0"/>
              <a:buChar char="•"/>
            </a:pP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Open and edit a file online or in a desktop application.</a:t>
            </a:r>
            <a:endPar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endParaRPr>
          </a:p>
        </p:txBody>
      </p:sp>
      <p:cxnSp>
        <p:nvCxnSpPr>
          <p:cNvPr id="41" name="Straight Connector 40">
            <a:extLst>
              <a:ext uri="{FF2B5EF4-FFF2-40B4-BE49-F238E27FC236}">
                <a16:creationId xmlns:a16="http://schemas.microsoft.com/office/drawing/2014/main" id="{13495E51-A0C7-044A-A0B7-4BEE71B022D3}"/>
              </a:ext>
            </a:extLst>
          </p:cNvPr>
          <p:cNvCxnSpPr>
            <a:cxnSpLocks/>
          </p:cNvCxnSpPr>
          <p:nvPr/>
        </p:nvCxnSpPr>
        <p:spPr>
          <a:xfrm>
            <a:off x="4166304" y="2538164"/>
            <a:ext cx="0" cy="920333"/>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cxnSp>
        <p:nvCxnSpPr>
          <p:cNvPr id="44" name="Straight Connector 43">
            <a:extLst>
              <a:ext uri="{FF2B5EF4-FFF2-40B4-BE49-F238E27FC236}">
                <a16:creationId xmlns:a16="http://schemas.microsoft.com/office/drawing/2014/main" id="{01540CD6-CCB0-DF4B-9D45-454A558AF9D0}"/>
              </a:ext>
            </a:extLst>
          </p:cNvPr>
          <p:cNvCxnSpPr>
            <a:cxnSpLocks/>
          </p:cNvCxnSpPr>
          <p:nvPr/>
        </p:nvCxnSpPr>
        <p:spPr>
          <a:xfrm>
            <a:off x="4500530" y="3137900"/>
            <a:ext cx="0" cy="252923"/>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cxnSp>
        <p:nvCxnSpPr>
          <p:cNvPr id="47" name="Straight Connector 46">
            <a:extLst>
              <a:ext uri="{FF2B5EF4-FFF2-40B4-BE49-F238E27FC236}">
                <a16:creationId xmlns:a16="http://schemas.microsoft.com/office/drawing/2014/main" id="{6FC46BC7-FA24-404C-AAC7-D3AECE34D39C}"/>
              </a:ext>
            </a:extLst>
          </p:cNvPr>
          <p:cNvCxnSpPr>
            <a:cxnSpLocks/>
          </p:cNvCxnSpPr>
          <p:nvPr/>
        </p:nvCxnSpPr>
        <p:spPr>
          <a:xfrm>
            <a:off x="4497355" y="3137900"/>
            <a:ext cx="2315664" cy="0"/>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cxnSp>
        <p:nvCxnSpPr>
          <p:cNvPr id="51" name="Straight Connector 50">
            <a:extLst>
              <a:ext uri="{FF2B5EF4-FFF2-40B4-BE49-F238E27FC236}">
                <a16:creationId xmlns:a16="http://schemas.microsoft.com/office/drawing/2014/main" id="{0132809D-8FE2-3243-9929-93BF8FE6977D}"/>
              </a:ext>
            </a:extLst>
          </p:cNvPr>
          <p:cNvCxnSpPr>
            <a:cxnSpLocks/>
          </p:cNvCxnSpPr>
          <p:nvPr/>
        </p:nvCxnSpPr>
        <p:spPr>
          <a:xfrm>
            <a:off x="6816194" y="2347038"/>
            <a:ext cx="0" cy="804672"/>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sp>
        <p:nvSpPr>
          <p:cNvPr id="52" name="Rectangle 51">
            <a:extLst>
              <a:ext uri="{FF2B5EF4-FFF2-40B4-BE49-F238E27FC236}">
                <a16:creationId xmlns:a16="http://schemas.microsoft.com/office/drawing/2014/main" id="{706AB479-C970-184E-8C16-3B348B13AED0}"/>
              </a:ext>
            </a:extLst>
          </p:cNvPr>
          <p:cNvSpPr/>
          <p:nvPr/>
        </p:nvSpPr>
        <p:spPr>
          <a:xfrm>
            <a:off x="5999690" y="1821954"/>
            <a:ext cx="1702616" cy="714511"/>
          </a:xfrm>
          <a:prstGeom prst="rect">
            <a:avLst/>
          </a:prstGeom>
          <a:solidFill>
            <a:schemeClr val="bg2"/>
          </a:solidFill>
          <a:ln>
            <a:noFill/>
          </a:ln>
        </p:spPr>
        <p:style>
          <a:lnRef idx="1">
            <a:schemeClr val="accent3"/>
          </a:lnRef>
          <a:fillRef idx="3">
            <a:schemeClr val="accent3"/>
          </a:fillRef>
          <a:effectRef idx="2">
            <a:schemeClr val="accent3"/>
          </a:effectRef>
          <a:fontRef idx="minor">
            <a:schemeClr val="lt1"/>
          </a:fontRef>
        </p:style>
        <p:txBody>
          <a:bodyPr rtlCol="0" anchor="ctr"/>
          <a:lstStyle/>
          <a:p>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Copy Link</a:t>
            </a:r>
          </a:p>
          <a:p>
            <a:pPr marL="171450" indent="-171450">
              <a:buFont typeface="Arial" panose="020B0604020202020204" pitchFamily="34" charset="0"/>
              <a:buChar char="•"/>
            </a:pP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Get a link to the selected file to insert in an IM, email, or site.</a:t>
            </a:r>
            <a:endPar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endParaRPr>
          </a:p>
        </p:txBody>
      </p:sp>
      <p:cxnSp>
        <p:nvCxnSpPr>
          <p:cNvPr id="53" name="Straight Connector 52">
            <a:extLst>
              <a:ext uri="{FF2B5EF4-FFF2-40B4-BE49-F238E27FC236}">
                <a16:creationId xmlns:a16="http://schemas.microsoft.com/office/drawing/2014/main" id="{D4111635-B4BD-6E49-B5DB-9F2BB0FD1FEF}"/>
              </a:ext>
            </a:extLst>
          </p:cNvPr>
          <p:cNvCxnSpPr>
            <a:cxnSpLocks/>
          </p:cNvCxnSpPr>
          <p:nvPr/>
        </p:nvCxnSpPr>
        <p:spPr>
          <a:xfrm>
            <a:off x="7948649" y="2519526"/>
            <a:ext cx="0" cy="694944"/>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sp>
        <p:nvSpPr>
          <p:cNvPr id="40" name="Rectangle 39">
            <a:extLst>
              <a:ext uri="{FF2B5EF4-FFF2-40B4-BE49-F238E27FC236}">
                <a16:creationId xmlns:a16="http://schemas.microsoft.com/office/drawing/2014/main" id="{2D23F69A-986A-E147-A66F-293264A5CB83}"/>
              </a:ext>
            </a:extLst>
          </p:cNvPr>
          <p:cNvSpPr/>
          <p:nvPr/>
        </p:nvSpPr>
        <p:spPr>
          <a:xfrm>
            <a:off x="3936864" y="1821955"/>
            <a:ext cx="1932287" cy="714511"/>
          </a:xfrm>
          <a:prstGeom prst="rect">
            <a:avLst/>
          </a:prstGeom>
          <a:solidFill>
            <a:schemeClr val="bg2"/>
          </a:solidFill>
          <a:ln>
            <a:noFill/>
          </a:ln>
        </p:spPr>
        <p:style>
          <a:lnRef idx="1">
            <a:schemeClr val="accent3"/>
          </a:lnRef>
          <a:fillRef idx="3">
            <a:schemeClr val="accent3"/>
          </a:fillRef>
          <a:effectRef idx="2">
            <a:schemeClr val="accent3"/>
          </a:effectRef>
          <a:fontRef idx="minor">
            <a:schemeClr val="lt1"/>
          </a:fontRef>
        </p:style>
        <p:txBody>
          <a:bodyPr rtlCol="0" anchor="ctr"/>
          <a:lstStyle/>
          <a:p>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Share</a:t>
            </a:r>
          </a:p>
          <a:p>
            <a:pPr marL="171450" indent="-171450">
              <a:buFont typeface="Arial" panose="020B0604020202020204" pitchFamily="34" charset="0"/>
              <a:buChar char="•"/>
            </a:pP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Share files directly from SharePoint. Files are private until shared.</a:t>
            </a:r>
            <a:endPar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endParaRPr>
          </a:p>
        </p:txBody>
      </p:sp>
      <p:sp>
        <p:nvSpPr>
          <p:cNvPr id="58" name="Rectangle 57">
            <a:extLst>
              <a:ext uri="{FF2B5EF4-FFF2-40B4-BE49-F238E27FC236}">
                <a16:creationId xmlns:a16="http://schemas.microsoft.com/office/drawing/2014/main" id="{76E1F8B9-8EBF-7D46-8868-A4B5D3CC8155}"/>
              </a:ext>
            </a:extLst>
          </p:cNvPr>
          <p:cNvSpPr/>
          <p:nvPr/>
        </p:nvSpPr>
        <p:spPr>
          <a:xfrm>
            <a:off x="7832845" y="1824203"/>
            <a:ext cx="2137243" cy="715531"/>
          </a:xfrm>
          <a:prstGeom prst="rect">
            <a:avLst/>
          </a:prstGeom>
          <a:solidFill>
            <a:schemeClr val="bg2"/>
          </a:solidFill>
          <a:ln>
            <a:noFill/>
          </a:ln>
        </p:spPr>
        <p:style>
          <a:lnRef idx="1">
            <a:schemeClr val="accent3"/>
          </a:lnRef>
          <a:fillRef idx="3">
            <a:schemeClr val="accent3"/>
          </a:fillRef>
          <a:effectRef idx="2">
            <a:schemeClr val="accent3"/>
          </a:effectRef>
          <a:fontRef idx="minor">
            <a:schemeClr val="lt1"/>
          </a:fontRef>
        </p:style>
        <p:txBody>
          <a:bodyPr rtlCol="0" anchor="ctr"/>
          <a:lstStyle/>
          <a:p>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Move To/Copy To</a:t>
            </a:r>
          </a:p>
          <a:p>
            <a:pPr marL="171450" indent="-171450">
              <a:buFont typeface="Arial" panose="020B0604020202020204" pitchFamily="34" charset="0"/>
              <a:buChar char="•"/>
            </a:pP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Move or copy to another destination in your OneDrive or any SharePoint Site.</a:t>
            </a:r>
            <a:endPar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endParaRPr>
          </a:p>
        </p:txBody>
      </p:sp>
      <p:cxnSp>
        <p:nvCxnSpPr>
          <p:cNvPr id="61" name="Straight Connector 60">
            <a:extLst>
              <a:ext uri="{FF2B5EF4-FFF2-40B4-BE49-F238E27FC236}">
                <a16:creationId xmlns:a16="http://schemas.microsoft.com/office/drawing/2014/main" id="{27717509-456A-9244-9EBA-B1542FE2AB30}"/>
              </a:ext>
            </a:extLst>
          </p:cNvPr>
          <p:cNvCxnSpPr>
            <a:cxnSpLocks/>
          </p:cNvCxnSpPr>
          <p:nvPr/>
        </p:nvCxnSpPr>
        <p:spPr>
          <a:xfrm>
            <a:off x="6457399" y="3188171"/>
            <a:ext cx="0" cy="252923"/>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cxnSp>
        <p:nvCxnSpPr>
          <p:cNvPr id="62" name="Straight Connector 61">
            <a:extLst>
              <a:ext uri="{FF2B5EF4-FFF2-40B4-BE49-F238E27FC236}">
                <a16:creationId xmlns:a16="http://schemas.microsoft.com/office/drawing/2014/main" id="{6F8420BA-D2E5-0043-912D-BFA7156F29D8}"/>
              </a:ext>
            </a:extLst>
          </p:cNvPr>
          <p:cNvCxnSpPr>
            <a:cxnSpLocks/>
          </p:cNvCxnSpPr>
          <p:nvPr/>
        </p:nvCxnSpPr>
        <p:spPr>
          <a:xfrm>
            <a:off x="6457399" y="3201342"/>
            <a:ext cx="1491250" cy="0"/>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cxnSp>
        <p:nvCxnSpPr>
          <p:cNvPr id="67" name="Straight Connector 66">
            <a:extLst>
              <a:ext uri="{FF2B5EF4-FFF2-40B4-BE49-F238E27FC236}">
                <a16:creationId xmlns:a16="http://schemas.microsoft.com/office/drawing/2014/main" id="{88C30951-B79F-B046-9668-D24083BB245F}"/>
              </a:ext>
            </a:extLst>
          </p:cNvPr>
          <p:cNvCxnSpPr>
            <a:cxnSpLocks/>
          </p:cNvCxnSpPr>
          <p:nvPr/>
        </p:nvCxnSpPr>
        <p:spPr>
          <a:xfrm>
            <a:off x="4747763" y="5311962"/>
            <a:ext cx="371773" cy="0"/>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sp>
        <p:nvSpPr>
          <p:cNvPr id="68" name="Rectangle 67">
            <a:extLst>
              <a:ext uri="{FF2B5EF4-FFF2-40B4-BE49-F238E27FC236}">
                <a16:creationId xmlns:a16="http://schemas.microsoft.com/office/drawing/2014/main" id="{4A3F4DC1-53FF-764C-8DBC-37A371A5B85E}"/>
              </a:ext>
            </a:extLst>
          </p:cNvPr>
          <p:cNvSpPr/>
          <p:nvPr/>
        </p:nvSpPr>
        <p:spPr>
          <a:xfrm>
            <a:off x="2769049" y="4893191"/>
            <a:ext cx="2020824" cy="714449"/>
          </a:xfrm>
          <a:prstGeom prst="rect">
            <a:avLst/>
          </a:prstGeom>
          <a:solidFill>
            <a:schemeClr val="bg2"/>
          </a:solidFill>
          <a:ln>
            <a:noFill/>
          </a:ln>
        </p:spPr>
        <p:style>
          <a:lnRef idx="1">
            <a:schemeClr val="accent3"/>
          </a:lnRef>
          <a:fillRef idx="3">
            <a:schemeClr val="accent3"/>
          </a:fillRef>
          <a:effectRef idx="2">
            <a:schemeClr val="accent3"/>
          </a:effectRef>
          <a:fontRef idx="minor">
            <a:schemeClr val="lt1"/>
          </a:fontRef>
        </p:style>
        <p:txBody>
          <a:bodyPr rtlCol="0" anchor="ctr"/>
          <a:lstStyle/>
          <a:p>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Pin To Top</a:t>
            </a:r>
          </a:p>
          <a:p>
            <a:pPr marL="171450" indent="-171450">
              <a:buFont typeface="Arial" panose="020B0604020202020204" pitchFamily="34" charset="0"/>
              <a:buChar char="•"/>
            </a:pP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Pin important folders or documents to the top of the list for easy viewing.</a:t>
            </a:r>
            <a:endPar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endParaRPr>
          </a:p>
        </p:txBody>
      </p:sp>
      <p:cxnSp>
        <p:nvCxnSpPr>
          <p:cNvPr id="72" name="Straight Connector 71">
            <a:extLst>
              <a:ext uri="{FF2B5EF4-FFF2-40B4-BE49-F238E27FC236}">
                <a16:creationId xmlns:a16="http://schemas.microsoft.com/office/drawing/2014/main" id="{FB1237F8-0920-E843-BCB6-75A0C18740F6}"/>
              </a:ext>
            </a:extLst>
          </p:cNvPr>
          <p:cNvCxnSpPr>
            <a:cxnSpLocks/>
          </p:cNvCxnSpPr>
          <p:nvPr/>
        </p:nvCxnSpPr>
        <p:spPr>
          <a:xfrm>
            <a:off x="5724227" y="5028457"/>
            <a:ext cx="371773" cy="0"/>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sp>
        <p:nvSpPr>
          <p:cNvPr id="73" name="Rectangle 72">
            <a:extLst>
              <a:ext uri="{FF2B5EF4-FFF2-40B4-BE49-F238E27FC236}">
                <a16:creationId xmlns:a16="http://schemas.microsoft.com/office/drawing/2014/main" id="{C1F15347-8D1E-E640-8F45-29958876CD5A}"/>
              </a:ext>
            </a:extLst>
          </p:cNvPr>
          <p:cNvSpPr/>
          <p:nvPr/>
        </p:nvSpPr>
        <p:spPr>
          <a:xfrm>
            <a:off x="6093645" y="4614810"/>
            <a:ext cx="1779216" cy="821166"/>
          </a:xfrm>
          <a:prstGeom prst="rect">
            <a:avLst/>
          </a:prstGeom>
          <a:solidFill>
            <a:schemeClr val="bg2"/>
          </a:solidFill>
          <a:ln>
            <a:noFill/>
          </a:ln>
        </p:spPr>
        <p:style>
          <a:lnRef idx="1">
            <a:schemeClr val="accent3"/>
          </a:lnRef>
          <a:fillRef idx="3">
            <a:schemeClr val="accent3"/>
          </a:fillRef>
          <a:effectRef idx="2">
            <a:schemeClr val="accent3"/>
          </a:effectRef>
          <a:fontRef idx="minor">
            <a:schemeClr val="lt1"/>
          </a:fontRef>
        </p:style>
        <p:txBody>
          <a:bodyPr rtlCol="0" anchor="ctr"/>
          <a:lstStyle/>
          <a:p>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Flow</a:t>
            </a:r>
          </a:p>
          <a:p>
            <a:pPr marL="171450" indent="-171450">
              <a:buFont typeface="Arial" panose="020B0604020202020204" pitchFamily="34" charset="0"/>
              <a:buChar char="•"/>
            </a:pP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Automate common tasks between SharePoint and other Office 365 and third-party services.</a:t>
            </a:r>
            <a:endPar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endParaRPr>
          </a:p>
        </p:txBody>
      </p:sp>
      <p:cxnSp>
        <p:nvCxnSpPr>
          <p:cNvPr id="74" name="Straight Connector 73">
            <a:extLst>
              <a:ext uri="{FF2B5EF4-FFF2-40B4-BE49-F238E27FC236}">
                <a16:creationId xmlns:a16="http://schemas.microsoft.com/office/drawing/2014/main" id="{FFDF3313-F6C7-124F-B888-2F79636D49A1}"/>
              </a:ext>
            </a:extLst>
          </p:cNvPr>
          <p:cNvCxnSpPr>
            <a:cxnSpLocks/>
          </p:cNvCxnSpPr>
          <p:nvPr/>
        </p:nvCxnSpPr>
        <p:spPr>
          <a:xfrm>
            <a:off x="5713292" y="4172696"/>
            <a:ext cx="371773" cy="0"/>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cxnSp>
        <p:nvCxnSpPr>
          <p:cNvPr id="75" name="Straight Connector 74">
            <a:extLst>
              <a:ext uri="{FF2B5EF4-FFF2-40B4-BE49-F238E27FC236}">
                <a16:creationId xmlns:a16="http://schemas.microsoft.com/office/drawing/2014/main" id="{FFC73456-0E3E-5A4E-B76A-CCD8FD935496}"/>
              </a:ext>
            </a:extLst>
          </p:cNvPr>
          <p:cNvCxnSpPr>
            <a:cxnSpLocks/>
          </p:cNvCxnSpPr>
          <p:nvPr/>
        </p:nvCxnSpPr>
        <p:spPr>
          <a:xfrm>
            <a:off x="5724227" y="5759021"/>
            <a:ext cx="371773" cy="0"/>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sp>
        <p:nvSpPr>
          <p:cNvPr id="76" name="Rectangle 75">
            <a:extLst>
              <a:ext uri="{FF2B5EF4-FFF2-40B4-BE49-F238E27FC236}">
                <a16:creationId xmlns:a16="http://schemas.microsoft.com/office/drawing/2014/main" id="{33817CE7-C7C3-DA48-82D0-97F0933212B4}"/>
              </a:ext>
            </a:extLst>
          </p:cNvPr>
          <p:cNvSpPr/>
          <p:nvPr/>
        </p:nvSpPr>
        <p:spPr>
          <a:xfrm>
            <a:off x="6093645" y="5468148"/>
            <a:ext cx="1792284" cy="752232"/>
          </a:xfrm>
          <a:prstGeom prst="rect">
            <a:avLst/>
          </a:prstGeom>
          <a:solidFill>
            <a:schemeClr val="bg2"/>
          </a:solidFill>
          <a:ln>
            <a:noFill/>
          </a:ln>
        </p:spPr>
        <p:style>
          <a:lnRef idx="1">
            <a:schemeClr val="accent3"/>
          </a:lnRef>
          <a:fillRef idx="3">
            <a:schemeClr val="accent3"/>
          </a:fillRef>
          <a:effectRef idx="2">
            <a:schemeClr val="accent3"/>
          </a:effectRef>
          <a:fontRef idx="minor">
            <a:schemeClr val="lt1"/>
          </a:fontRef>
        </p:style>
        <p:txBody>
          <a:bodyPr rtlCol="0" anchor="ctr"/>
          <a:lstStyle/>
          <a:p>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Version History</a:t>
            </a:r>
          </a:p>
          <a:p>
            <a:pPr marL="171450" indent="-171450">
              <a:buFont typeface="Arial" panose="020B0604020202020204" pitchFamily="34" charset="0"/>
              <a:buChar char="•"/>
            </a:pP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View a file’s version history and restore a file to a previous version.</a:t>
            </a:r>
            <a:endPar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endParaRPr>
          </a:p>
        </p:txBody>
      </p:sp>
      <p:sp>
        <p:nvSpPr>
          <p:cNvPr id="78" name="Rectangle 77">
            <a:extLst>
              <a:ext uri="{FF2B5EF4-FFF2-40B4-BE49-F238E27FC236}">
                <a16:creationId xmlns:a16="http://schemas.microsoft.com/office/drawing/2014/main" id="{BC25FE4A-0779-C347-A807-B108AE2573A5}"/>
              </a:ext>
            </a:extLst>
          </p:cNvPr>
          <p:cNvSpPr/>
          <p:nvPr/>
        </p:nvSpPr>
        <p:spPr>
          <a:xfrm>
            <a:off x="6087212" y="3762113"/>
            <a:ext cx="1779216" cy="821166"/>
          </a:xfrm>
          <a:prstGeom prst="rect">
            <a:avLst/>
          </a:prstGeom>
          <a:solidFill>
            <a:schemeClr val="bg2"/>
          </a:solidFill>
          <a:ln>
            <a:noFill/>
          </a:ln>
        </p:spPr>
        <p:style>
          <a:lnRef idx="1">
            <a:schemeClr val="accent3"/>
          </a:lnRef>
          <a:fillRef idx="3">
            <a:schemeClr val="accent3"/>
          </a:fillRef>
          <a:effectRef idx="2">
            <a:schemeClr val="accent3"/>
          </a:effectRef>
          <a:fontRef idx="minor">
            <a:schemeClr val="lt1"/>
          </a:fontRef>
        </p:style>
        <p:txBody>
          <a:bodyPr rtlCol="0" anchor="ctr"/>
          <a:lstStyle/>
          <a:p>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Download</a:t>
            </a:r>
          </a:p>
          <a:p>
            <a:pPr marL="171450" indent="-171450">
              <a:buFont typeface="Arial" panose="020B0604020202020204" pitchFamily="34" charset="0"/>
              <a:buChar char="•"/>
            </a:pP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Download a copy of a file to work offline that takes local device space.</a:t>
            </a:r>
            <a:endPar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endParaRPr>
          </a:p>
        </p:txBody>
      </p:sp>
      <p:cxnSp>
        <p:nvCxnSpPr>
          <p:cNvPr id="79" name="Straight Connector 78">
            <a:extLst>
              <a:ext uri="{FF2B5EF4-FFF2-40B4-BE49-F238E27FC236}">
                <a16:creationId xmlns:a16="http://schemas.microsoft.com/office/drawing/2014/main" id="{39F5FABF-DCF7-5144-BA97-DB0A39D29FD1}"/>
              </a:ext>
            </a:extLst>
          </p:cNvPr>
          <p:cNvCxnSpPr>
            <a:cxnSpLocks/>
          </p:cNvCxnSpPr>
          <p:nvPr/>
        </p:nvCxnSpPr>
        <p:spPr>
          <a:xfrm>
            <a:off x="5723151" y="4172696"/>
            <a:ext cx="0" cy="513042"/>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4015134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5A1DBC-F5B3-DD47-BD22-1F90F6BBC0C0}"/>
              </a:ext>
            </a:extLst>
          </p:cNvPr>
          <p:cNvPicPr>
            <a:picLocks noChangeAspect="1"/>
          </p:cNvPicPr>
          <p:nvPr/>
        </p:nvPicPr>
        <p:blipFill>
          <a:blip r:embed="rId2"/>
          <a:stretch>
            <a:fillRect/>
          </a:stretch>
        </p:blipFill>
        <p:spPr>
          <a:xfrm>
            <a:off x="0" y="0"/>
            <a:ext cx="12192000" cy="870143"/>
          </a:xfrm>
          <a:prstGeom prst="rect">
            <a:avLst/>
          </a:prstGeom>
        </p:spPr>
      </p:pic>
      <p:cxnSp>
        <p:nvCxnSpPr>
          <p:cNvPr id="3" name="Straight Connector 2">
            <a:extLst>
              <a:ext uri="{FF2B5EF4-FFF2-40B4-BE49-F238E27FC236}">
                <a16:creationId xmlns:a16="http://schemas.microsoft.com/office/drawing/2014/main" id="{5F8904AD-0B64-7848-8FAA-8C270FFC7831}"/>
              </a:ext>
            </a:extLst>
          </p:cNvPr>
          <p:cNvCxnSpPr>
            <a:cxnSpLocks/>
          </p:cNvCxnSpPr>
          <p:nvPr/>
        </p:nvCxnSpPr>
        <p:spPr>
          <a:xfrm>
            <a:off x="6072214" y="1122362"/>
            <a:ext cx="0" cy="558690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836DF19-765D-1642-8913-1FF296CC1484}"/>
              </a:ext>
            </a:extLst>
          </p:cNvPr>
          <p:cNvSpPr txBox="1"/>
          <p:nvPr/>
        </p:nvSpPr>
        <p:spPr>
          <a:xfrm>
            <a:off x="256032" y="1122362"/>
            <a:ext cx="5486400" cy="369332"/>
          </a:xfrm>
          <a:prstGeom prst="rect">
            <a:avLst/>
          </a:prstGeom>
          <a:noFill/>
        </p:spPr>
        <p:txBody>
          <a:bodyPr wrap="square" rtlCol="0">
            <a:spAutoFit/>
          </a:bodyPr>
          <a:lstStyle/>
          <a:p>
            <a:r>
              <a:rPr lang="en-US" dirty="0">
                <a:solidFill>
                  <a:srgbClr val="068286"/>
                </a:solidFill>
                <a:latin typeface="Segoe UI Symbol" panose="020B0502040204020203" pitchFamily="34" charset="0"/>
                <a:ea typeface="Segoe UI Symbol" panose="020B0502040204020203" pitchFamily="34" charset="0"/>
              </a:rPr>
              <a:t>Create/Upload Files and Folders</a:t>
            </a:r>
            <a:endParaRPr lang="en-US" dirty="0"/>
          </a:p>
        </p:txBody>
      </p:sp>
      <p:sp>
        <p:nvSpPr>
          <p:cNvPr id="13" name="TextBox 12">
            <a:extLst>
              <a:ext uri="{FF2B5EF4-FFF2-40B4-BE49-F238E27FC236}">
                <a16:creationId xmlns:a16="http://schemas.microsoft.com/office/drawing/2014/main" id="{048D9E6A-5CD7-5A47-88CE-3D8FAC284554}"/>
              </a:ext>
            </a:extLst>
          </p:cNvPr>
          <p:cNvSpPr txBox="1"/>
          <p:nvPr/>
        </p:nvSpPr>
        <p:spPr>
          <a:xfrm>
            <a:off x="256032" y="3879448"/>
            <a:ext cx="5486400" cy="369332"/>
          </a:xfrm>
          <a:prstGeom prst="rect">
            <a:avLst/>
          </a:prstGeom>
          <a:noFill/>
        </p:spPr>
        <p:txBody>
          <a:bodyPr wrap="square" rtlCol="0">
            <a:spAutoFit/>
          </a:bodyPr>
          <a:lstStyle/>
          <a:p>
            <a:r>
              <a:rPr lang="en-US" dirty="0">
                <a:solidFill>
                  <a:srgbClr val="068286"/>
                </a:solidFill>
                <a:latin typeface="Segoe UI Symbol" panose="020B0502040204020203" pitchFamily="34" charset="0"/>
                <a:ea typeface="Segoe UI Symbol" panose="020B0502040204020203" pitchFamily="34" charset="0"/>
              </a:rPr>
              <a:t>Share Files</a:t>
            </a:r>
            <a:endParaRPr lang="en-US" dirty="0"/>
          </a:p>
        </p:txBody>
      </p:sp>
      <p:sp>
        <p:nvSpPr>
          <p:cNvPr id="6" name="TextBox 5">
            <a:extLst>
              <a:ext uri="{FF2B5EF4-FFF2-40B4-BE49-F238E27FC236}">
                <a16:creationId xmlns:a16="http://schemas.microsoft.com/office/drawing/2014/main" id="{8275CA42-6341-8841-BA6B-B09D600FDBDB}"/>
              </a:ext>
            </a:extLst>
          </p:cNvPr>
          <p:cNvSpPr txBox="1"/>
          <p:nvPr/>
        </p:nvSpPr>
        <p:spPr>
          <a:xfrm>
            <a:off x="6449568" y="3879448"/>
            <a:ext cx="5486400" cy="369332"/>
          </a:xfrm>
          <a:prstGeom prst="rect">
            <a:avLst/>
          </a:prstGeom>
          <a:noFill/>
        </p:spPr>
        <p:txBody>
          <a:bodyPr wrap="square" rtlCol="0">
            <a:spAutoFit/>
          </a:bodyPr>
          <a:lstStyle/>
          <a:p>
            <a:r>
              <a:rPr lang="en-US" dirty="0">
                <a:solidFill>
                  <a:srgbClr val="068286"/>
                </a:solidFill>
                <a:latin typeface="Segoe UI Symbol" panose="020B0502040204020203" pitchFamily="34" charset="0"/>
                <a:ea typeface="Segoe UI Symbol" panose="020B0502040204020203" pitchFamily="34" charset="0"/>
              </a:rPr>
              <a:t>Sync SharePoint Files and Folders with OneDrive</a:t>
            </a:r>
            <a:endParaRPr lang="en-US" dirty="0"/>
          </a:p>
        </p:txBody>
      </p:sp>
      <p:sp>
        <p:nvSpPr>
          <p:cNvPr id="7" name="TextBox 6">
            <a:extLst>
              <a:ext uri="{FF2B5EF4-FFF2-40B4-BE49-F238E27FC236}">
                <a16:creationId xmlns:a16="http://schemas.microsoft.com/office/drawing/2014/main" id="{91335A55-18E7-4940-A079-6FA7723A8745}"/>
              </a:ext>
            </a:extLst>
          </p:cNvPr>
          <p:cNvSpPr txBox="1"/>
          <p:nvPr/>
        </p:nvSpPr>
        <p:spPr>
          <a:xfrm>
            <a:off x="6449568" y="1122362"/>
            <a:ext cx="5486400" cy="369332"/>
          </a:xfrm>
          <a:prstGeom prst="rect">
            <a:avLst/>
          </a:prstGeom>
          <a:noFill/>
        </p:spPr>
        <p:txBody>
          <a:bodyPr wrap="square" rtlCol="0">
            <a:spAutoFit/>
          </a:bodyPr>
          <a:lstStyle/>
          <a:p>
            <a:r>
              <a:rPr lang="en-US" dirty="0">
                <a:solidFill>
                  <a:srgbClr val="068286"/>
                </a:solidFill>
                <a:latin typeface="Segoe UI Symbol" panose="020B0502040204020203" pitchFamily="34" charset="0"/>
                <a:ea typeface="Segoe UI Symbol" panose="020B0502040204020203" pitchFamily="34" charset="0"/>
              </a:rPr>
              <a:t>Copy Link</a:t>
            </a:r>
            <a:endParaRPr lang="en-US" dirty="0"/>
          </a:p>
        </p:txBody>
      </p:sp>
      <p:sp>
        <p:nvSpPr>
          <p:cNvPr id="8" name="TextBox 7">
            <a:extLst>
              <a:ext uri="{FF2B5EF4-FFF2-40B4-BE49-F238E27FC236}">
                <a16:creationId xmlns:a16="http://schemas.microsoft.com/office/drawing/2014/main" id="{FDCA9C13-06BE-744B-9D7F-FBF9C1A84565}"/>
              </a:ext>
            </a:extLst>
          </p:cNvPr>
          <p:cNvSpPr txBox="1"/>
          <p:nvPr/>
        </p:nvSpPr>
        <p:spPr>
          <a:xfrm>
            <a:off x="256032" y="1491694"/>
            <a:ext cx="5703786" cy="600164"/>
          </a:xfrm>
          <a:prstGeom prst="rect">
            <a:avLst/>
          </a:prstGeom>
          <a:noFill/>
        </p:spPr>
        <p:txBody>
          <a:bodyPr wrap="square" rtlCol="0">
            <a:spAutoFit/>
          </a:bodyPr>
          <a:lstStyle/>
          <a:p>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You can </a:t>
            </a:r>
            <a:r>
              <a:rPr lang="en-US" sz="1100" b="1"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create</a:t>
            </a:r>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 new files and folders and </a:t>
            </a:r>
            <a:r>
              <a:rPr lang="en-US" sz="1100" b="1"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upload</a:t>
            </a:r>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 existing files and folders from your device. Select </a:t>
            </a:r>
            <a:r>
              <a:rPr lang="en-US" sz="1100" b="1"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Upload &gt; Files</a:t>
            </a:r>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 or select a location in SharePoint and drag/drop files and folders from your device.</a:t>
            </a:r>
          </a:p>
        </p:txBody>
      </p:sp>
      <p:sp>
        <p:nvSpPr>
          <p:cNvPr id="12" name="TextBox 11">
            <a:extLst>
              <a:ext uri="{FF2B5EF4-FFF2-40B4-BE49-F238E27FC236}">
                <a16:creationId xmlns:a16="http://schemas.microsoft.com/office/drawing/2014/main" id="{61F3A60D-7C75-7240-9FA5-1DCAAE6FB9CF}"/>
              </a:ext>
            </a:extLst>
          </p:cNvPr>
          <p:cNvSpPr txBox="1"/>
          <p:nvPr/>
        </p:nvSpPr>
        <p:spPr>
          <a:xfrm>
            <a:off x="6449568" y="1491694"/>
            <a:ext cx="5703786" cy="261610"/>
          </a:xfrm>
          <a:prstGeom prst="rect">
            <a:avLst/>
          </a:prstGeom>
          <a:noFill/>
        </p:spPr>
        <p:txBody>
          <a:bodyPr wrap="square" rtlCol="0">
            <a:spAutoFit/>
          </a:bodyPr>
          <a:lstStyle/>
          <a:p>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You can also share a file or folder by copying the link. Select a file and select </a:t>
            </a:r>
            <a:r>
              <a:rPr lang="en-US" sz="1100" b="1"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Copy Link</a:t>
            </a:r>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 </a:t>
            </a:r>
          </a:p>
        </p:txBody>
      </p:sp>
      <p:sp>
        <p:nvSpPr>
          <p:cNvPr id="15" name="TextBox 14">
            <a:extLst>
              <a:ext uri="{FF2B5EF4-FFF2-40B4-BE49-F238E27FC236}">
                <a16:creationId xmlns:a16="http://schemas.microsoft.com/office/drawing/2014/main" id="{993E0A45-C10B-6C41-9E0E-546E61680056}"/>
              </a:ext>
            </a:extLst>
          </p:cNvPr>
          <p:cNvSpPr txBox="1"/>
          <p:nvPr/>
        </p:nvSpPr>
        <p:spPr>
          <a:xfrm>
            <a:off x="256032" y="4243925"/>
            <a:ext cx="5703786" cy="261610"/>
          </a:xfrm>
          <a:prstGeom prst="rect">
            <a:avLst/>
          </a:prstGeom>
          <a:noFill/>
        </p:spPr>
        <p:txBody>
          <a:bodyPr wrap="square" rtlCol="0">
            <a:spAutoFit/>
          </a:bodyPr>
          <a:lstStyle/>
          <a:p>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Select a file and select </a:t>
            </a:r>
            <a:r>
              <a:rPr lang="en-US" sz="1100" b="1"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Share</a:t>
            </a:r>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 You can grant </a:t>
            </a:r>
            <a:r>
              <a:rPr lang="en-US" sz="1100" b="1"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Edit</a:t>
            </a:r>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 or </a:t>
            </a:r>
            <a:r>
              <a:rPr lang="en-US" sz="1100" b="1"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View</a:t>
            </a:r>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 permissions for recipients. </a:t>
            </a:r>
          </a:p>
        </p:txBody>
      </p:sp>
      <p:sp>
        <p:nvSpPr>
          <p:cNvPr id="18" name="TextBox 17">
            <a:extLst>
              <a:ext uri="{FF2B5EF4-FFF2-40B4-BE49-F238E27FC236}">
                <a16:creationId xmlns:a16="http://schemas.microsoft.com/office/drawing/2014/main" id="{D8CAAAFA-23FD-9F4C-9F82-D69E800D5F5C}"/>
              </a:ext>
            </a:extLst>
          </p:cNvPr>
          <p:cNvSpPr txBox="1"/>
          <p:nvPr/>
        </p:nvSpPr>
        <p:spPr>
          <a:xfrm>
            <a:off x="6398944" y="4241498"/>
            <a:ext cx="5703786" cy="430887"/>
          </a:xfrm>
          <a:prstGeom prst="rect">
            <a:avLst/>
          </a:prstGeom>
          <a:noFill/>
        </p:spPr>
        <p:txBody>
          <a:bodyPr wrap="square" rtlCol="0">
            <a:spAutoFit/>
          </a:bodyPr>
          <a:lstStyle/>
          <a:p>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Select </a:t>
            </a:r>
            <a:r>
              <a:rPr lang="en-US" sz="1100" b="1"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Sync</a:t>
            </a:r>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 from a document library and sign in to sync your files and folders in SharePoint to your computer through OneDrive. Offline access is granted.</a:t>
            </a:r>
          </a:p>
        </p:txBody>
      </p:sp>
      <p:pic>
        <p:nvPicPr>
          <p:cNvPr id="9" name="Picture 8">
            <a:extLst>
              <a:ext uri="{FF2B5EF4-FFF2-40B4-BE49-F238E27FC236}">
                <a16:creationId xmlns:a16="http://schemas.microsoft.com/office/drawing/2014/main" id="{3E52C561-B988-434E-B279-42837F420B31}"/>
              </a:ext>
            </a:extLst>
          </p:cNvPr>
          <p:cNvPicPr>
            <a:picLocks noChangeAspect="1"/>
          </p:cNvPicPr>
          <p:nvPr/>
        </p:nvPicPr>
        <p:blipFill>
          <a:blip r:embed="rId3"/>
          <a:stretch>
            <a:fillRect/>
          </a:stretch>
        </p:blipFill>
        <p:spPr>
          <a:xfrm>
            <a:off x="1734454" y="2233557"/>
            <a:ext cx="2529556" cy="1504191"/>
          </a:xfrm>
          <a:prstGeom prst="rect">
            <a:avLst/>
          </a:prstGeom>
          <a:ln>
            <a:solidFill>
              <a:schemeClr val="tx1"/>
            </a:solidFill>
          </a:ln>
        </p:spPr>
      </p:pic>
      <p:pic>
        <p:nvPicPr>
          <p:cNvPr id="20" name="Picture 19">
            <a:extLst>
              <a:ext uri="{FF2B5EF4-FFF2-40B4-BE49-F238E27FC236}">
                <a16:creationId xmlns:a16="http://schemas.microsoft.com/office/drawing/2014/main" id="{D695D71F-C15F-434E-8942-39C96EF10E0A}"/>
              </a:ext>
            </a:extLst>
          </p:cNvPr>
          <p:cNvPicPr>
            <a:picLocks noChangeAspect="1"/>
          </p:cNvPicPr>
          <p:nvPr/>
        </p:nvPicPr>
        <p:blipFill rotWithShape="1">
          <a:blip r:embed="rId4"/>
          <a:srcRect t="1045" b="537"/>
          <a:stretch/>
        </p:blipFill>
        <p:spPr>
          <a:xfrm>
            <a:off x="2381992" y="4593380"/>
            <a:ext cx="1451866" cy="2115890"/>
          </a:xfrm>
          <a:prstGeom prst="rect">
            <a:avLst/>
          </a:prstGeom>
          <a:ln>
            <a:solidFill>
              <a:schemeClr val="tx1"/>
            </a:solidFill>
          </a:ln>
        </p:spPr>
      </p:pic>
      <p:pic>
        <p:nvPicPr>
          <p:cNvPr id="23" name="Picture 22">
            <a:extLst>
              <a:ext uri="{FF2B5EF4-FFF2-40B4-BE49-F238E27FC236}">
                <a16:creationId xmlns:a16="http://schemas.microsoft.com/office/drawing/2014/main" id="{743F133E-3690-8B4B-B938-66F4A812268C}"/>
              </a:ext>
            </a:extLst>
          </p:cNvPr>
          <p:cNvPicPr>
            <a:picLocks noChangeAspect="1"/>
          </p:cNvPicPr>
          <p:nvPr/>
        </p:nvPicPr>
        <p:blipFill rotWithShape="1">
          <a:blip r:embed="rId5"/>
          <a:srcRect l="1342" t="2236"/>
          <a:stretch/>
        </p:blipFill>
        <p:spPr>
          <a:xfrm>
            <a:off x="8509766" y="1888746"/>
            <a:ext cx="1571252" cy="1781619"/>
          </a:xfrm>
          <a:prstGeom prst="rect">
            <a:avLst/>
          </a:prstGeom>
          <a:ln>
            <a:solidFill>
              <a:schemeClr val="tx1"/>
            </a:solidFill>
          </a:ln>
        </p:spPr>
      </p:pic>
      <p:pic>
        <p:nvPicPr>
          <p:cNvPr id="25" name="Picture 24">
            <a:extLst>
              <a:ext uri="{FF2B5EF4-FFF2-40B4-BE49-F238E27FC236}">
                <a16:creationId xmlns:a16="http://schemas.microsoft.com/office/drawing/2014/main" id="{82B816C9-FA01-9F42-84CB-7235F7F0FD3C}"/>
              </a:ext>
            </a:extLst>
          </p:cNvPr>
          <p:cNvPicPr>
            <a:picLocks noChangeAspect="1"/>
          </p:cNvPicPr>
          <p:nvPr/>
        </p:nvPicPr>
        <p:blipFill rotWithShape="1">
          <a:blip r:embed="rId6"/>
          <a:srcRect l="9178" t="12400" r="7864" b="13103"/>
          <a:stretch/>
        </p:blipFill>
        <p:spPr>
          <a:xfrm>
            <a:off x="8189163" y="4807827"/>
            <a:ext cx="2123347" cy="1686995"/>
          </a:xfrm>
          <a:prstGeom prst="rect">
            <a:avLst/>
          </a:prstGeom>
          <a:ln>
            <a:solidFill>
              <a:schemeClr val="tx1"/>
            </a:solidFill>
          </a:ln>
        </p:spPr>
      </p:pic>
    </p:spTree>
    <p:extLst>
      <p:ext uri="{BB962C8B-B14F-4D97-AF65-F5344CB8AC3E}">
        <p14:creationId xmlns:p14="http://schemas.microsoft.com/office/powerpoint/2010/main" val="3010284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5A1DBC-F5B3-DD47-BD22-1F90F6BBC0C0}"/>
              </a:ext>
            </a:extLst>
          </p:cNvPr>
          <p:cNvPicPr>
            <a:picLocks noChangeAspect="1"/>
          </p:cNvPicPr>
          <p:nvPr/>
        </p:nvPicPr>
        <p:blipFill>
          <a:blip r:embed="rId2"/>
          <a:stretch>
            <a:fillRect/>
          </a:stretch>
        </p:blipFill>
        <p:spPr>
          <a:xfrm>
            <a:off x="0" y="0"/>
            <a:ext cx="12192000" cy="870143"/>
          </a:xfrm>
          <a:prstGeom prst="rect">
            <a:avLst/>
          </a:prstGeom>
        </p:spPr>
      </p:pic>
      <p:cxnSp>
        <p:nvCxnSpPr>
          <p:cNvPr id="3" name="Straight Connector 2">
            <a:extLst>
              <a:ext uri="{FF2B5EF4-FFF2-40B4-BE49-F238E27FC236}">
                <a16:creationId xmlns:a16="http://schemas.microsoft.com/office/drawing/2014/main" id="{5F8904AD-0B64-7848-8FAA-8C270FFC7831}"/>
              </a:ext>
            </a:extLst>
          </p:cNvPr>
          <p:cNvCxnSpPr>
            <a:cxnSpLocks/>
          </p:cNvCxnSpPr>
          <p:nvPr/>
        </p:nvCxnSpPr>
        <p:spPr>
          <a:xfrm>
            <a:off x="6072214" y="1122362"/>
            <a:ext cx="0" cy="558690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836DF19-765D-1642-8913-1FF296CC1484}"/>
              </a:ext>
            </a:extLst>
          </p:cNvPr>
          <p:cNvSpPr txBox="1"/>
          <p:nvPr/>
        </p:nvSpPr>
        <p:spPr>
          <a:xfrm>
            <a:off x="256032" y="1122362"/>
            <a:ext cx="5486400" cy="369332"/>
          </a:xfrm>
          <a:prstGeom prst="rect">
            <a:avLst/>
          </a:prstGeom>
          <a:noFill/>
        </p:spPr>
        <p:txBody>
          <a:bodyPr wrap="square" rtlCol="0">
            <a:spAutoFit/>
          </a:bodyPr>
          <a:lstStyle/>
          <a:p>
            <a:r>
              <a:rPr lang="en-US" dirty="0">
                <a:solidFill>
                  <a:srgbClr val="068286"/>
                </a:solidFill>
                <a:latin typeface="Segoe UI Symbol" panose="020B0502040204020203" pitchFamily="34" charset="0"/>
                <a:ea typeface="Segoe UI Symbol" panose="020B0502040204020203" pitchFamily="34" charset="0"/>
              </a:rPr>
              <a:t>Create a Site</a:t>
            </a:r>
            <a:endParaRPr lang="en-US" dirty="0"/>
          </a:p>
        </p:txBody>
      </p:sp>
      <p:sp>
        <p:nvSpPr>
          <p:cNvPr id="13" name="TextBox 12">
            <a:extLst>
              <a:ext uri="{FF2B5EF4-FFF2-40B4-BE49-F238E27FC236}">
                <a16:creationId xmlns:a16="http://schemas.microsoft.com/office/drawing/2014/main" id="{048D9E6A-5CD7-5A47-88CE-3D8FAC284554}"/>
              </a:ext>
            </a:extLst>
          </p:cNvPr>
          <p:cNvSpPr txBox="1"/>
          <p:nvPr/>
        </p:nvSpPr>
        <p:spPr>
          <a:xfrm>
            <a:off x="256032" y="3966071"/>
            <a:ext cx="5486400" cy="369332"/>
          </a:xfrm>
          <a:prstGeom prst="rect">
            <a:avLst/>
          </a:prstGeom>
          <a:noFill/>
        </p:spPr>
        <p:txBody>
          <a:bodyPr wrap="square" rtlCol="0">
            <a:spAutoFit/>
          </a:bodyPr>
          <a:lstStyle/>
          <a:p>
            <a:r>
              <a:rPr lang="en-US" dirty="0">
                <a:solidFill>
                  <a:srgbClr val="068286"/>
                </a:solidFill>
                <a:latin typeface="Segoe UI Symbol" panose="020B0502040204020203" pitchFamily="34" charset="0"/>
                <a:ea typeface="Segoe UI Symbol" panose="020B0502040204020203" pitchFamily="34" charset="0"/>
              </a:rPr>
              <a:t>Add a Document Library or List</a:t>
            </a:r>
            <a:endParaRPr lang="en-US" dirty="0"/>
          </a:p>
        </p:txBody>
      </p:sp>
      <p:sp>
        <p:nvSpPr>
          <p:cNvPr id="6" name="TextBox 5">
            <a:extLst>
              <a:ext uri="{FF2B5EF4-FFF2-40B4-BE49-F238E27FC236}">
                <a16:creationId xmlns:a16="http://schemas.microsoft.com/office/drawing/2014/main" id="{8275CA42-6341-8841-BA6B-B09D600FDBDB}"/>
              </a:ext>
            </a:extLst>
          </p:cNvPr>
          <p:cNvSpPr txBox="1"/>
          <p:nvPr/>
        </p:nvSpPr>
        <p:spPr>
          <a:xfrm>
            <a:off x="6449568" y="3966071"/>
            <a:ext cx="5486400" cy="369332"/>
          </a:xfrm>
          <a:prstGeom prst="rect">
            <a:avLst/>
          </a:prstGeom>
          <a:noFill/>
        </p:spPr>
        <p:txBody>
          <a:bodyPr wrap="square" rtlCol="0">
            <a:spAutoFit/>
          </a:bodyPr>
          <a:lstStyle/>
          <a:p>
            <a:r>
              <a:rPr lang="en-US" dirty="0">
                <a:solidFill>
                  <a:srgbClr val="068286"/>
                </a:solidFill>
                <a:latin typeface="Segoe UI Symbol" panose="020B0502040204020203" pitchFamily="34" charset="0"/>
                <a:ea typeface="Segoe UI Symbol" panose="020B0502040204020203" pitchFamily="34" charset="0"/>
              </a:rPr>
              <a:t>Add Web Parts</a:t>
            </a:r>
            <a:endParaRPr lang="en-US" dirty="0"/>
          </a:p>
        </p:txBody>
      </p:sp>
      <p:sp>
        <p:nvSpPr>
          <p:cNvPr id="7" name="TextBox 6">
            <a:extLst>
              <a:ext uri="{FF2B5EF4-FFF2-40B4-BE49-F238E27FC236}">
                <a16:creationId xmlns:a16="http://schemas.microsoft.com/office/drawing/2014/main" id="{91335A55-18E7-4940-A079-6FA7723A8745}"/>
              </a:ext>
            </a:extLst>
          </p:cNvPr>
          <p:cNvSpPr txBox="1"/>
          <p:nvPr/>
        </p:nvSpPr>
        <p:spPr>
          <a:xfrm>
            <a:off x="6449568" y="1122362"/>
            <a:ext cx="5486400" cy="369332"/>
          </a:xfrm>
          <a:prstGeom prst="rect">
            <a:avLst/>
          </a:prstGeom>
          <a:noFill/>
        </p:spPr>
        <p:txBody>
          <a:bodyPr wrap="square" rtlCol="0">
            <a:spAutoFit/>
          </a:bodyPr>
          <a:lstStyle/>
          <a:p>
            <a:r>
              <a:rPr lang="en-US" dirty="0">
                <a:solidFill>
                  <a:srgbClr val="068286"/>
                </a:solidFill>
                <a:latin typeface="Segoe UI Symbol" panose="020B0502040204020203" pitchFamily="34" charset="0"/>
                <a:ea typeface="Segoe UI Symbol" panose="020B0502040204020203" pitchFamily="34" charset="0"/>
              </a:rPr>
              <a:t>Share Files</a:t>
            </a:r>
            <a:endParaRPr lang="en-US" dirty="0"/>
          </a:p>
        </p:txBody>
      </p:sp>
      <p:sp>
        <p:nvSpPr>
          <p:cNvPr id="8" name="TextBox 7">
            <a:extLst>
              <a:ext uri="{FF2B5EF4-FFF2-40B4-BE49-F238E27FC236}">
                <a16:creationId xmlns:a16="http://schemas.microsoft.com/office/drawing/2014/main" id="{FDCA9C13-06BE-744B-9D7F-FBF9C1A84565}"/>
              </a:ext>
            </a:extLst>
          </p:cNvPr>
          <p:cNvSpPr txBox="1"/>
          <p:nvPr/>
        </p:nvSpPr>
        <p:spPr>
          <a:xfrm>
            <a:off x="256032" y="1491694"/>
            <a:ext cx="5703786" cy="430887"/>
          </a:xfrm>
          <a:prstGeom prst="rect">
            <a:avLst/>
          </a:prstGeom>
          <a:noFill/>
        </p:spPr>
        <p:txBody>
          <a:bodyPr wrap="square" rtlCol="0">
            <a:spAutoFit/>
          </a:bodyPr>
          <a:lstStyle/>
          <a:p>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Submit a request for a </a:t>
            </a:r>
            <a:r>
              <a:rPr lang="en-US" sz="1100" b="1"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Team Site </a:t>
            </a:r>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or </a:t>
            </a:r>
            <a:r>
              <a:rPr lang="en-US" sz="1100" b="1"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Communication Site</a:t>
            </a:r>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 in </a:t>
            </a:r>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hlinkClick r:id="rId3"/>
              </a:rPr>
              <a:t>Cisco eStore</a:t>
            </a:r>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 and the SharePoint Online Site Requests Team will review and create your SharePoint site.</a:t>
            </a:r>
          </a:p>
        </p:txBody>
      </p:sp>
      <p:pic>
        <p:nvPicPr>
          <p:cNvPr id="5" name="Picture 4">
            <a:extLst>
              <a:ext uri="{FF2B5EF4-FFF2-40B4-BE49-F238E27FC236}">
                <a16:creationId xmlns:a16="http://schemas.microsoft.com/office/drawing/2014/main" id="{604530F9-BE5E-9142-95BF-84536746A7DC}"/>
              </a:ext>
            </a:extLst>
          </p:cNvPr>
          <p:cNvPicPr>
            <a:picLocks noChangeAspect="1"/>
          </p:cNvPicPr>
          <p:nvPr/>
        </p:nvPicPr>
        <p:blipFill>
          <a:blip r:embed="rId4"/>
          <a:stretch>
            <a:fillRect/>
          </a:stretch>
        </p:blipFill>
        <p:spPr>
          <a:xfrm>
            <a:off x="1576360" y="2035642"/>
            <a:ext cx="2845743" cy="1817367"/>
          </a:xfrm>
          <a:prstGeom prst="rect">
            <a:avLst/>
          </a:prstGeom>
          <a:ln>
            <a:solidFill>
              <a:schemeClr val="tx1"/>
            </a:solidFill>
          </a:ln>
        </p:spPr>
      </p:pic>
      <p:sp>
        <p:nvSpPr>
          <p:cNvPr id="12" name="TextBox 11">
            <a:extLst>
              <a:ext uri="{FF2B5EF4-FFF2-40B4-BE49-F238E27FC236}">
                <a16:creationId xmlns:a16="http://schemas.microsoft.com/office/drawing/2014/main" id="{61F3A60D-7C75-7240-9FA5-1DCAAE6FB9CF}"/>
              </a:ext>
            </a:extLst>
          </p:cNvPr>
          <p:cNvSpPr txBox="1"/>
          <p:nvPr/>
        </p:nvSpPr>
        <p:spPr>
          <a:xfrm>
            <a:off x="6449568" y="1491694"/>
            <a:ext cx="5703786" cy="261610"/>
          </a:xfrm>
          <a:prstGeom prst="rect">
            <a:avLst/>
          </a:prstGeom>
          <a:noFill/>
        </p:spPr>
        <p:txBody>
          <a:bodyPr wrap="square" rtlCol="0">
            <a:spAutoFit/>
          </a:bodyPr>
          <a:lstStyle/>
          <a:p>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Select </a:t>
            </a:r>
            <a:r>
              <a:rPr lang="en-US" sz="1100" b="1"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 New &gt; Page</a:t>
            </a:r>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 in your new site, name your page, and select </a:t>
            </a:r>
            <a:r>
              <a:rPr lang="en-US" sz="1100" b="1"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Publish.</a:t>
            </a:r>
            <a:endPar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14" name="Picture 13">
            <a:extLst>
              <a:ext uri="{FF2B5EF4-FFF2-40B4-BE49-F238E27FC236}">
                <a16:creationId xmlns:a16="http://schemas.microsoft.com/office/drawing/2014/main" id="{94512C31-A9FC-EB42-9027-262194C0B539}"/>
              </a:ext>
            </a:extLst>
          </p:cNvPr>
          <p:cNvPicPr>
            <a:picLocks noChangeAspect="1"/>
          </p:cNvPicPr>
          <p:nvPr/>
        </p:nvPicPr>
        <p:blipFill>
          <a:blip r:embed="rId5"/>
          <a:stretch>
            <a:fillRect/>
          </a:stretch>
        </p:blipFill>
        <p:spPr>
          <a:xfrm>
            <a:off x="8465016" y="1951004"/>
            <a:ext cx="1672890" cy="1817367"/>
          </a:xfrm>
          <a:prstGeom prst="rect">
            <a:avLst/>
          </a:prstGeom>
          <a:ln>
            <a:solidFill>
              <a:schemeClr val="tx1"/>
            </a:solidFill>
          </a:ln>
        </p:spPr>
      </p:pic>
      <p:sp>
        <p:nvSpPr>
          <p:cNvPr id="15" name="TextBox 14">
            <a:extLst>
              <a:ext uri="{FF2B5EF4-FFF2-40B4-BE49-F238E27FC236}">
                <a16:creationId xmlns:a16="http://schemas.microsoft.com/office/drawing/2014/main" id="{993E0A45-C10B-6C41-9E0E-546E61680056}"/>
              </a:ext>
            </a:extLst>
          </p:cNvPr>
          <p:cNvSpPr txBox="1"/>
          <p:nvPr/>
        </p:nvSpPr>
        <p:spPr>
          <a:xfrm>
            <a:off x="256032" y="4453020"/>
            <a:ext cx="5703786" cy="261610"/>
          </a:xfrm>
          <a:prstGeom prst="rect">
            <a:avLst/>
          </a:prstGeom>
          <a:noFill/>
        </p:spPr>
        <p:txBody>
          <a:bodyPr wrap="square" rtlCol="0">
            <a:spAutoFit/>
          </a:bodyPr>
          <a:lstStyle/>
          <a:p>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Select </a:t>
            </a:r>
            <a:r>
              <a:rPr lang="en-US" sz="1100" b="1"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 New </a:t>
            </a:r>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in your new site to add a library or list.</a:t>
            </a:r>
          </a:p>
        </p:txBody>
      </p:sp>
      <p:pic>
        <p:nvPicPr>
          <p:cNvPr id="17" name="Picture 16">
            <a:extLst>
              <a:ext uri="{FF2B5EF4-FFF2-40B4-BE49-F238E27FC236}">
                <a16:creationId xmlns:a16="http://schemas.microsoft.com/office/drawing/2014/main" id="{48C0C82F-F432-8D45-8FCD-0976177AB3B6}"/>
              </a:ext>
            </a:extLst>
          </p:cNvPr>
          <p:cNvPicPr>
            <a:picLocks noChangeAspect="1"/>
          </p:cNvPicPr>
          <p:nvPr/>
        </p:nvPicPr>
        <p:blipFill>
          <a:blip r:embed="rId6"/>
          <a:stretch>
            <a:fillRect/>
          </a:stretch>
        </p:blipFill>
        <p:spPr>
          <a:xfrm>
            <a:off x="2147089" y="4829514"/>
            <a:ext cx="1704284" cy="1812248"/>
          </a:xfrm>
          <a:prstGeom prst="rect">
            <a:avLst/>
          </a:prstGeom>
          <a:ln>
            <a:solidFill>
              <a:schemeClr val="tx1"/>
            </a:solidFill>
          </a:ln>
        </p:spPr>
      </p:pic>
      <p:sp>
        <p:nvSpPr>
          <p:cNvPr id="18" name="TextBox 17">
            <a:extLst>
              <a:ext uri="{FF2B5EF4-FFF2-40B4-BE49-F238E27FC236}">
                <a16:creationId xmlns:a16="http://schemas.microsoft.com/office/drawing/2014/main" id="{D8CAAAFA-23FD-9F4C-9F82-D69E800D5F5C}"/>
              </a:ext>
            </a:extLst>
          </p:cNvPr>
          <p:cNvSpPr txBox="1"/>
          <p:nvPr/>
        </p:nvSpPr>
        <p:spPr>
          <a:xfrm>
            <a:off x="6449568" y="4365284"/>
            <a:ext cx="5703786" cy="430887"/>
          </a:xfrm>
          <a:prstGeom prst="rect">
            <a:avLst/>
          </a:prstGeom>
          <a:noFill/>
        </p:spPr>
        <p:txBody>
          <a:bodyPr wrap="square" rtlCol="0">
            <a:spAutoFit/>
          </a:bodyPr>
          <a:lstStyle/>
          <a:p>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In edit mode, select the </a:t>
            </a:r>
            <a:r>
              <a:rPr lang="en-US" sz="1100" b="1"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plus sign (+)</a:t>
            </a:r>
            <a:r>
              <a:rPr lang="en-US" sz="1100" dirty="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 in your news post or page. You can add text, images, files, video, dynamic content, and more by using the corresponding web parts.</a:t>
            </a:r>
          </a:p>
        </p:txBody>
      </p:sp>
      <p:pic>
        <p:nvPicPr>
          <p:cNvPr id="22" name="Picture 21">
            <a:extLst>
              <a:ext uri="{FF2B5EF4-FFF2-40B4-BE49-F238E27FC236}">
                <a16:creationId xmlns:a16="http://schemas.microsoft.com/office/drawing/2014/main" id="{19305121-4CC8-1440-A3A9-FBE0C33BC26F}"/>
              </a:ext>
            </a:extLst>
          </p:cNvPr>
          <p:cNvPicPr>
            <a:picLocks noChangeAspect="1"/>
          </p:cNvPicPr>
          <p:nvPr/>
        </p:nvPicPr>
        <p:blipFill>
          <a:blip r:embed="rId7"/>
          <a:stretch>
            <a:fillRect/>
          </a:stretch>
        </p:blipFill>
        <p:spPr>
          <a:xfrm>
            <a:off x="8343423" y="4890100"/>
            <a:ext cx="1916076" cy="1819171"/>
          </a:xfrm>
          <a:prstGeom prst="rect">
            <a:avLst/>
          </a:prstGeom>
          <a:ln>
            <a:solidFill>
              <a:schemeClr val="tx1"/>
            </a:solidFill>
          </a:ln>
        </p:spPr>
      </p:pic>
    </p:spTree>
    <p:extLst>
      <p:ext uri="{BB962C8B-B14F-4D97-AF65-F5344CB8AC3E}">
        <p14:creationId xmlns:p14="http://schemas.microsoft.com/office/powerpoint/2010/main" val="2742018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5A1DBC-F5B3-DD47-BD22-1F90F6BBC0C0}"/>
              </a:ext>
            </a:extLst>
          </p:cNvPr>
          <p:cNvPicPr>
            <a:picLocks noChangeAspect="1"/>
          </p:cNvPicPr>
          <p:nvPr/>
        </p:nvPicPr>
        <p:blipFill>
          <a:blip r:embed="rId2"/>
          <a:stretch>
            <a:fillRect/>
          </a:stretch>
        </p:blipFill>
        <p:spPr>
          <a:xfrm>
            <a:off x="0" y="0"/>
            <a:ext cx="12192000" cy="870143"/>
          </a:xfrm>
          <a:prstGeom prst="rect">
            <a:avLst/>
          </a:prstGeom>
        </p:spPr>
      </p:pic>
      <p:sp>
        <p:nvSpPr>
          <p:cNvPr id="5" name="Rectangle 4">
            <a:extLst>
              <a:ext uri="{FF2B5EF4-FFF2-40B4-BE49-F238E27FC236}">
                <a16:creationId xmlns:a16="http://schemas.microsoft.com/office/drawing/2014/main" id="{2B11BF39-4C07-694C-BF55-B37DC5EB6C8A}"/>
              </a:ext>
            </a:extLst>
          </p:cNvPr>
          <p:cNvSpPr/>
          <p:nvPr/>
        </p:nvSpPr>
        <p:spPr>
          <a:xfrm>
            <a:off x="228045" y="1122362"/>
            <a:ext cx="11688337" cy="5586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endParaRPr>
          </a:p>
        </p:txBody>
      </p:sp>
      <p:sp>
        <p:nvSpPr>
          <p:cNvPr id="22" name="Rectangle 21">
            <a:extLst>
              <a:ext uri="{FF2B5EF4-FFF2-40B4-BE49-F238E27FC236}">
                <a16:creationId xmlns:a16="http://schemas.microsoft.com/office/drawing/2014/main" id="{5FC255C6-FF55-204D-9260-AA8456033DF0}"/>
              </a:ext>
            </a:extLst>
          </p:cNvPr>
          <p:cNvSpPr/>
          <p:nvPr/>
        </p:nvSpPr>
        <p:spPr>
          <a:xfrm>
            <a:off x="282102" y="1118681"/>
            <a:ext cx="11693998" cy="738664"/>
          </a:xfrm>
          <a:prstGeom prst="rect">
            <a:avLst/>
          </a:prstGeom>
        </p:spPr>
        <p:txBody>
          <a:bodyPr wrap="square">
            <a:spAutoFit/>
          </a:bodyPr>
          <a:lstStyle/>
          <a:p>
            <a:r>
              <a:rPr lang="en-US" dirty="0">
                <a:solidFill>
                  <a:srgbClr val="068286"/>
                </a:solidFill>
                <a:latin typeface="Segoe UI Symbol" panose="020B0502040204020203" pitchFamily="34" charset="0"/>
                <a:ea typeface="Segoe UI Symbol" panose="020B0502040204020203" pitchFamily="34" charset="0"/>
              </a:rPr>
              <a:t>Web Parts</a:t>
            </a:r>
          </a:p>
          <a:p>
            <a:endParaRPr lang="en-US" sz="1200" dirty="0">
              <a:solidFill>
                <a:srgbClr val="068286"/>
              </a:solidFill>
              <a:latin typeface="Segoe UI Symbol" panose="020B0502040204020203" pitchFamily="34" charset="0"/>
              <a:ea typeface="Segoe UI Symbol" panose="020B0502040204020203" pitchFamily="34" charset="0"/>
              <a:cs typeface="Segoe UI Historic" panose="020B0502040204020203" pitchFamily="34" charset="0"/>
            </a:endParaRPr>
          </a:p>
          <a:p>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Web parts are customizable building blocks for your SharePoint site page. </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rPr>
              <a:t>You can add text, images, files, video, dynamic content, and more</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a:t>
            </a:r>
          </a:p>
        </p:txBody>
      </p:sp>
      <p:pic>
        <p:nvPicPr>
          <p:cNvPr id="3" name="Picture 2">
            <a:extLst>
              <a:ext uri="{FF2B5EF4-FFF2-40B4-BE49-F238E27FC236}">
                <a16:creationId xmlns:a16="http://schemas.microsoft.com/office/drawing/2014/main" id="{24555323-9256-E54C-AABF-19FFC130CCA2}"/>
              </a:ext>
            </a:extLst>
          </p:cNvPr>
          <p:cNvPicPr>
            <a:picLocks noChangeAspect="1"/>
          </p:cNvPicPr>
          <p:nvPr/>
        </p:nvPicPr>
        <p:blipFill>
          <a:blip r:embed="rId3"/>
          <a:stretch>
            <a:fillRect/>
          </a:stretch>
        </p:blipFill>
        <p:spPr>
          <a:xfrm>
            <a:off x="639247" y="2093562"/>
            <a:ext cx="6294217" cy="4380186"/>
          </a:xfrm>
          <a:prstGeom prst="rect">
            <a:avLst/>
          </a:prstGeom>
          <a:ln>
            <a:solidFill>
              <a:schemeClr val="tx1"/>
            </a:solidFill>
          </a:ln>
        </p:spPr>
      </p:pic>
      <p:sp>
        <p:nvSpPr>
          <p:cNvPr id="9" name="CasellaDiTesto 30">
            <a:extLst>
              <a:ext uri="{FF2B5EF4-FFF2-40B4-BE49-F238E27FC236}">
                <a16:creationId xmlns:a16="http://schemas.microsoft.com/office/drawing/2014/main" id="{C2884FA0-CFA7-5D49-AB6D-8505F8728462}"/>
              </a:ext>
            </a:extLst>
          </p:cNvPr>
          <p:cNvSpPr txBox="1"/>
          <p:nvPr/>
        </p:nvSpPr>
        <p:spPr>
          <a:xfrm>
            <a:off x="7344666" y="2113830"/>
            <a:ext cx="4565232" cy="4339650"/>
          </a:xfrm>
          <a:prstGeom prst="rect">
            <a:avLst/>
          </a:prstGeom>
          <a:noFill/>
        </p:spPr>
        <p:txBody>
          <a:bodyPr wrap="square" rtlCol="0">
            <a:spAutoFit/>
          </a:bodyPr>
          <a:lstStyle/>
          <a:p>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Here are some commonly used web parts.</a:t>
            </a: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Text</a:t>
            </a:r>
          </a:p>
          <a:p>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Add text and tables to your page.</a:t>
            </a: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Image</a:t>
            </a:r>
          </a:p>
          <a:p>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Add an image from a library, upload a new one, or search for one online.</a:t>
            </a: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Link</a:t>
            </a:r>
          </a:p>
          <a:p>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Use the Link web part to add a link with a preview to internal or external content.</a:t>
            </a: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Embed</a:t>
            </a:r>
          </a:p>
          <a:p>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Enrich your page by displaying content from other sites.</a:t>
            </a: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Highlighted content</a:t>
            </a:r>
          </a:p>
          <a:p>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Dynamically display content based on content type,</a:t>
            </a:r>
          </a:p>
          <a:p>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filtering, or a search string.</a:t>
            </a: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a:p>
            <a:r>
              <a:rPr lang="en-US" sz="1200" b="1"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File viewer</a:t>
            </a:r>
          </a:p>
          <a:p>
            <a:r>
              <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rPr>
              <a:t>Insert a variety of different file types on your page.</a:t>
            </a:r>
          </a:p>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962427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5A1DBC-F5B3-DD47-BD22-1F90F6BBC0C0}"/>
              </a:ext>
            </a:extLst>
          </p:cNvPr>
          <p:cNvPicPr>
            <a:picLocks noChangeAspect="1"/>
          </p:cNvPicPr>
          <p:nvPr/>
        </p:nvPicPr>
        <p:blipFill>
          <a:blip r:embed="rId2"/>
          <a:stretch>
            <a:fillRect/>
          </a:stretch>
        </p:blipFill>
        <p:spPr>
          <a:xfrm>
            <a:off x="0" y="0"/>
            <a:ext cx="12192000" cy="870143"/>
          </a:xfrm>
          <a:prstGeom prst="rect">
            <a:avLst/>
          </a:prstGeom>
        </p:spPr>
      </p:pic>
      <p:sp>
        <p:nvSpPr>
          <p:cNvPr id="5" name="Rectangle 4">
            <a:extLst>
              <a:ext uri="{FF2B5EF4-FFF2-40B4-BE49-F238E27FC236}">
                <a16:creationId xmlns:a16="http://schemas.microsoft.com/office/drawing/2014/main" id="{2B11BF39-4C07-694C-BF55-B37DC5EB6C8A}"/>
              </a:ext>
            </a:extLst>
          </p:cNvPr>
          <p:cNvSpPr/>
          <p:nvPr/>
        </p:nvSpPr>
        <p:spPr>
          <a:xfrm>
            <a:off x="228045" y="1122362"/>
            <a:ext cx="11688337" cy="5586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endParaRPr>
          </a:p>
        </p:txBody>
      </p:sp>
      <p:sp>
        <p:nvSpPr>
          <p:cNvPr id="22" name="Rectangle 21">
            <a:extLst>
              <a:ext uri="{FF2B5EF4-FFF2-40B4-BE49-F238E27FC236}">
                <a16:creationId xmlns:a16="http://schemas.microsoft.com/office/drawing/2014/main" id="{5FC255C6-FF55-204D-9260-AA8456033DF0}"/>
              </a:ext>
            </a:extLst>
          </p:cNvPr>
          <p:cNvSpPr/>
          <p:nvPr/>
        </p:nvSpPr>
        <p:spPr>
          <a:xfrm>
            <a:off x="282102" y="1118681"/>
            <a:ext cx="11693998" cy="369332"/>
          </a:xfrm>
          <a:prstGeom prst="rect">
            <a:avLst/>
          </a:prstGeom>
        </p:spPr>
        <p:txBody>
          <a:bodyPr wrap="square">
            <a:spAutoFit/>
          </a:bodyPr>
          <a:lstStyle/>
          <a:p>
            <a:r>
              <a:rPr lang="en-US" dirty="0">
                <a:solidFill>
                  <a:srgbClr val="068286"/>
                </a:solidFill>
                <a:latin typeface="Segoe UI Symbol" panose="020B0502040204020203" pitchFamily="34" charset="0"/>
                <a:ea typeface="Segoe UI Symbol" panose="020B0502040204020203" pitchFamily="34" charset="0"/>
              </a:rPr>
              <a:t>Cisco-Branded Site Themes</a:t>
            </a:r>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cs typeface="Segoe UI Historic" panose="020B0502040204020203" pitchFamily="34" charset="0"/>
            </a:endParaRPr>
          </a:p>
        </p:txBody>
      </p:sp>
      <p:pic>
        <p:nvPicPr>
          <p:cNvPr id="8" name="Picture 7">
            <a:extLst>
              <a:ext uri="{FF2B5EF4-FFF2-40B4-BE49-F238E27FC236}">
                <a16:creationId xmlns:a16="http://schemas.microsoft.com/office/drawing/2014/main" id="{A1BE458E-E9CB-7249-B07E-C2FF9017857A}"/>
              </a:ext>
            </a:extLst>
          </p:cNvPr>
          <p:cNvPicPr>
            <a:picLocks noChangeAspect="1"/>
          </p:cNvPicPr>
          <p:nvPr/>
        </p:nvPicPr>
        <p:blipFill>
          <a:blip r:embed="rId3"/>
          <a:stretch>
            <a:fillRect/>
          </a:stretch>
        </p:blipFill>
        <p:spPr>
          <a:xfrm>
            <a:off x="4328599" y="1736551"/>
            <a:ext cx="2740787" cy="1536270"/>
          </a:xfrm>
          <a:prstGeom prst="rect">
            <a:avLst/>
          </a:prstGeom>
          <a:ln>
            <a:solidFill>
              <a:schemeClr val="tx1"/>
            </a:solidFill>
          </a:ln>
        </p:spPr>
      </p:pic>
      <p:cxnSp>
        <p:nvCxnSpPr>
          <p:cNvPr id="16" name="Straight Connector 15">
            <a:extLst>
              <a:ext uri="{FF2B5EF4-FFF2-40B4-BE49-F238E27FC236}">
                <a16:creationId xmlns:a16="http://schemas.microsoft.com/office/drawing/2014/main" id="{A4DFD3AE-01BA-BD4C-ADE3-D5C056F1B5CE}"/>
              </a:ext>
            </a:extLst>
          </p:cNvPr>
          <p:cNvCxnSpPr>
            <a:cxnSpLocks/>
          </p:cNvCxnSpPr>
          <p:nvPr/>
        </p:nvCxnSpPr>
        <p:spPr>
          <a:xfrm>
            <a:off x="2069340" y="4631635"/>
            <a:ext cx="0" cy="490425"/>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sp>
        <p:nvSpPr>
          <p:cNvPr id="15" name="Oval 14">
            <a:extLst>
              <a:ext uri="{FF2B5EF4-FFF2-40B4-BE49-F238E27FC236}">
                <a16:creationId xmlns:a16="http://schemas.microsoft.com/office/drawing/2014/main" id="{575397E2-F5F2-BA48-8973-2CD250A8C8E1}"/>
              </a:ext>
            </a:extLst>
          </p:cNvPr>
          <p:cNvSpPr/>
          <p:nvPr/>
        </p:nvSpPr>
        <p:spPr>
          <a:xfrm>
            <a:off x="1929514" y="4916775"/>
            <a:ext cx="279649" cy="279649"/>
          </a:xfrm>
          <a:prstGeom prst="ellipse">
            <a:avLst/>
          </a:prstGeom>
          <a:solidFill>
            <a:srgbClr val="008286"/>
          </a:solidFill>
          <a:ln>
            <a:solidFill>
              <a:srgbClr val="06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ffectLst/>
                <a:latin typeface="Segoe UI Symbol" panose="020B0502040204020203" pitchFamily="34" charset="0"/>
                <a:ea typeface="Segoe UI Symbol" panose="020B0502040204020203" pitchFamily="34" charset="0"/>
              </a:rPr>
              <a:t>A</a:t>
            </a:r>
          </a:p>
        </p:txBody>
      </p:sp>
      <p:cxnSp>
        <p:nvCxnSpPr>
          <p:cNvPr id="18" name="Straight Connector 17">
            <a:extLst>
              <a:ext uri="{FF2B5EF4-FFF2-40B4-BE49-F238E27FC236}">
                <a16:creationId xmlns:a16="http://schemas.microsoft.com/office/drawing/2014/main" id="{9923C5E8-B704-D845-B8BF-135F527739BB}"/>
              </a:ext>
            </a:extLst>
          </p:cNvPr>
          <p:cNvCxnSpPr>
            <a:cxnSpLocks/>
          </p:cNvCxnSpPr>
          <p:nvPr/>
        </p:nvCxnSpPr>
        <p:spPr>
          <a:xfrm>
            <a:off x="5681423" y="4691490"/>
            <a:ext cx="0" cy="367469"/>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sp>
        <p:nvSpPr>
          <p:cNvPr id="19" name="Oval 18">
            <a:extLst>
              <a:ext uri="{FF2B5EF4-FFF2-40B4-BE49-F238E27FC236}">
                <a16:creationId xmlns:a16="http://schemas.microsoft.com/office/drawing/2014/main" id="{9F748E3A-47E1-D94C-8665-38427E4389ED}"/>
              </a:ext>
            </a:extLst>
          </p:cNvPr>
          <p:cNvSpPr/>
          <p:nvPr/>
        </p:nvSpPr>
        <p:spPr>
          <a:xfrm>
            <a:off x="5534948" y="4919134"/>
            <a:ext cx="279649" cy="279649"/>
          </a:xfrm>
          <a:prstGeom prst="ellipse">
            <a:avLst/>
          </a:prstGeom>
          <a:solidFill>
            <a:srgbClr val="008286"/>
          </a:solidFill>
          <a:ln>
            <a:solidFill>
              <a:srgbClr val="06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Symbol" panose="020B0502040204020203" pitchFamily="34" charset="0"/>
                <a:ea typeface="Segoe UI Symbol" panose="020B0502040204020203" pitchFamily="34" charset="0"/>
              </a:rPr>
              <a:t>B</a:t>
            </a:r>
            <a:endParaRPr lang="en-US" sz="1200" dirty="0">
              <a:effectLst/>
              <a:latin typeface="Segoe UI Symbol" panose="020B0502040204020203" pitchFamily="34" charset="0"/>
              <a:ea typeface="Segoe UI Symbol" panose="020B0502040204020203" pitchFamily="34" charset="0"/>
            </a:endParaRPr>
          </a:p>
        </p:txBody>
      </p:sp>
      <p:cxnSp>
        <p:nvCxnSpPr>
          <p:cNvPr id="24" name="Straight Connector 23">
            <a:extLst>
              <a:ext uri="{FF2B5EF4-FFF2-40B4-BE49-F238E27FC236}">
                <a16:creationId xmlns:a16="http://schemas.microsoft.com/office/drawing/2014/main" id="{AB09AE02-A485-9842-AE01-5B0AA873A99A}"/>
              </a:ext>
            </a:extLst>
          </p:cNvPr>
          <p:cNvCxnSpPr>
            <a:cxnSpLocks/>
          </p:cNvCxnSpPr>
          <p:nvPr/>
        </p:nvCxnSpPr>
        <p:spPr>
          <a:xfrm flipH="1">
            <a:off x="9737147" y="4229265"/>
            <a:ext cx="6652" cy="829694"/>
          </a:xfrm>
          <a:prstGeom prst="line">
            <a:avLst/>
          </a:prstGeom>
          <a:ln w="25400">
            <a:solidFill>
              <a:srgbClr val="008286"/>
            </a:solidFill>
          </a:ln>
        </p:spPr>
        <p:style>
          <a:lnRef idx="2">
            <a:schemeClr val="accent6"/>
          </a:lnRef>
          <a:fillRef idx="0">
            <a:schemeClr val="accent6"/>
          </a:fillRef>
          <a:effectRef idx="1">
            <a:schemeClr val="accent6"/>
          </a:effectRef>
          <a:fontRef idx="minor">
            <a:schemeClr val="tx1"/>
          </a:fontRef>
        </p:style>
      </p:cxnSp>
      <p:sp>
        <p:nvSpPr>
          <p:cNvPr id="25" name="Oval 24">
            <a:extLst>
              <a:ext uri="{FF2B5EF4-FFF2-40B4-BE49-F238E27FC236}">
                <a16:creationId xmlns:a16="http://schemas.microsoft.com/office/drawing/2014/main" id="{6F86DD68-CBF2-8A4E-9606-92F6E615996A}"/>
              </a:ext>
            </a:extLst>
          </p:cNvPr>
          <p:cNvSpPr/>
          <p:nvPr/>
        </p:nvSpPr>
        <p:spPr>
          <a:xfrm>
            <a:off x="9590672" y="4919134"/>
            <a:ext cx="279649" cy="279649"/>
          </a:xfrm>
          <a:prstGeom prst="ellipse">
            <a:avLst/>
          </a:prstGeom>
          <a:solidFill>
            <a:srgbClr val="008286"/>
          </a:solidFill>
          <a:ln>
            <a:solidFill>
              <a:srgbClr val="06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ffectLst/>
                <a:latin typeface="Segoe UI Symbol" panose="020B0502040204020203" pitchFamily="34" charset="0"/>
                <a:ea typeface="Segoe UI Symbol" panose="020B0502040204020203" pitchFamily="34" charset="0"/>
              </a:rPr>
              <a:t>C</a:t>
            </a:r>
          </a:p>
        </p:txBody>
      </p:sp>
      <p:sp>
        <p:nvSpPr>
          <p:cNvPr id="28" name="Rectangle 27">
            <a:extLst>
              <a:ext uri="{FF2B5EF4-FFF2-40B4-BE49-F238E27FC236}">
                <a16:creationId xmlns:a16="http://schemas.microsoft.com/office/drawing/2014/main" id="{8A1F765C-82A6-A843-A2B2-09E543D0D5C1}"/>
              </a:ext>
            </a:extLst>
          </p:cNvPr>
          <p:cNvSpPr/>
          <p:nvPr/>
        </p:nvSpPr>
        <p:spPr>
          <a:xfrm>
            <a:off x="1369294" y="5385669"/>
            <a:ext cx="1400088" cy="349969"/>
          </a:xfrm>
          <a:prstGeom prst="rect">
            <a:avLst/>
          </a:prstGeom>
          <a:solidFill>
            <a:schemeClr val="bg2"/>
          </a:solidFill>
          <a:ln>
            <a:noFill/>
          </a:ln>
        </p:spPr>
        <p:style>
          <a:lnRef idx="1">
            <a:schemeClr val="accent3"/>
          </a:lnRef>
          <a:fillRef idx="3">
            <a:schemeClr val="accent3"/>
          </a:fillRef>
          <a:effectRef idx="2">
            <a:schemeClr val="accent3"/>
          </a:effectRef>
          <a:fontRef idx="minor">
            <a:schemeClr val="lt1"/>
          </a:fontRef>
        </p:style>
        <p:txBody>
          <a:bodyPr rtlCol="0" anchor="ctr"/>
          <a:lstStyle/>
          <a:p>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Click on </a:t>
            </a:r>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New &gt; Page</a:t>
            </a: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a:t>
            </a:r>
          </a:p>
        </p:txBody>
      </p:sp>
      <p:sp>
        <p:nvSpPr>
          <p:cNvPr id="29" name="Rectangle 28">
            <a:extLst>
              <a:ext uri="{FF2B5EF4-FFF2-40B4-BE49-F238E27FC236}">
                <a16:creationId xmlns:a16="http://schemas.microsoft.com/office/drawing/2014/main" id="{5C922A93-2467-F04F-8ED0-6479D1FB479A}"/>
              </a:ext>
            </a:extLst>
          </p:cNvPr>
          <p:cNvSpPr/>
          <p:nvPr/>
        </p:nvSpPr>
        <p:spPr>
          <a:xfrm>
            <a:off x="4538122" y="5390986"/>
            <a:ext cx="2273300" cy="349969"/>
          </a:xfrm>
          <a:prstGeom prst="rect">
            <a:avLst/>
          </a:prstGeom>
          <a:solidFill>
            <a:schemeClr val="bg2"/>
          </a:solidFill>
          <a:ln>
            <a:noFill/>
          </a:ln>
        </p:spPr>
        <p:style>
          <a:lnRef idx="1">
            <a:schemeClr val="accent3"/>
          </a:lnRef>
          <a:fillRef idx="3">
            <a:schemeClr val="accent3"/>
          </a:fillRef>
          <a:effectRef idx="2">
            <a:schemeClr val="accent3"/>
          </a:effectRef>
          <a:fontRef idx="minor">
            <a:schemeClr val="lt1"/>
          </a:fontRef>
        </p:style>
        <p:txBody>
          <a:bodyPr rtlCol="0" anchor="ctr"/>
          <a:lstStyle/>
          <a:p>
            <a:r>
              <a:rPr lang="en-US" sz="1000" dirty="0">
                <a:solidFill>
                  <a:srgbClr val="2F2F2F"/>
                </a:solidFill>
                <a:latin typeface="Segoe UI Historic" panose="020B0502040204020203" pitchFamily="34" charset="0"/>
                <a:ea typeface="Segoe UI Historic" panose="020B0502040204020203" pitchFamily="34" charset="0"/>
                <a:cs typeface="Segoe UI Historic" panose="020B0502040204020203" pitchFamily="34" charset="0"/>
              </a:rPr>
              <a:t>You can add a page </a:t>
            </a:r>
            <a:r>
              <a:rPr lang="en-US" sz="1000" b="1" dirty="0">
                <a:solidFill>
                  <a:srgbClr val="2F2F2F"/>
                </a:solidFill>
                <a:latin typeface="Segoe UI Historic" panose="020B0502040204020203" pitchFamily="34" charset="0"/>
                <a:ea typeface="Segoe UI Historic" panose="020B0502040204020203" pitchFamily="34" charset="0"/>
                <a:cs typeface="Segoe UI Historic" panose="020B0502040204020203" pitchFamily="34" charset="0"/>
              </a:rPr>
              <a:t>title</a:t>
            </a:r>
            <a:r>
              <a:rPr lang="en-US" sz="1000" dirty="0">
                <a:solidFill>
                  <a:srgbClr val="2F2F2F"/>
                </a:solidFill>
                <a:latin typeface="Segoe UI Historic" panose="020B0502040204020203" pitchFamily="34" charset="0"/>
                <a:ea typeface="Segoe UI Historic" panose="020B0502040204020203" pitchFamily="34" charset="0"/>
                <a:cs typeface="Segoe UI Historic" panose="020B0502040204020203" pitchFamily="34" charset="0"/>
              </a:rPr>
              <a:t> and </a:t>
            </a:r>
            <a:r>
              <a:rPr lang="en-US" sz="1000" b="1" dirty="0">
                <a:solidFill>
                  <a:srgbClr val="2F2F2F"/>
                </a:solidFill>
                <a:latin typeface="Segoe UI Historic" panose="020B0502040204020203" pitchFamily="34" charset="0"/>
                <a:ea typeface="Segoe UI Historic" panose="020B0502040204020203" pitchFamily="34" charset="0"/>
                <a:cs typeface="Segoe UI Historic" panose="020B0502040204020203" pitchFamily="34" charset="0"/>
              </a:rPr>
              <a:t>image</a:t>
            </a:r>
            <a:r>
              <a:rPr lang="en-US" sz="1000" dirty="0">
                <a:solidFill>
                  <a:srgbClr val="2F2F2F"/>
                </a:solidFill>
                <a:latin typeface="Segoe UI Historic" panose="020B0502040204020203" pitchFamily="34" charset="0"/>
                <a:ea typeface="Segoe UI Historic" panose="020B0502040204020203" pitchFamily="34" charset="0"/>
                <a:cs typeface="Segoe UI Historic" panose="020B0502040204020203" pitchFamily="34" charset="0"/>
              </a:rPr>
              <a:t>.</a:t>
            </a:r>
          </a:p>
        </p:txBody>
      </p:sp>
      <p:sp>
        <p:nvSpPr>
          <p:cNvPr id="30" name="Rectangle 29">
            <a:extLst>
              <a:ext uri="{FF2B5EF4-FFF2-40B4-BE49-F238E27FC236}">
                <a16:creationId xmlns:a16="http://schemas.microsoft.com/office/drawing/2014/main" id="{D3F8991F-6D90-D949-883F-B8DF0F4E6BC2}"/>
              </a:ext>
            </a:extLst>
          </p:cNvPr>
          <p:cNvSpPr/>
          <p:nvPr/>
        </p:nvSpPr>
        <p:spPr>
          <a:xfrm>
            <a:off x="8657120" y="5390987"/>
            <a:ext cx="2173357" cy="368019"/>
          </a:xfrm>
          <a:prstGeom prst="rect">
            <a:avLst/>
          </a:prstGeom>
          <a:solidFill>
            <a:schemeClr val="bg2"/>
          </a:solidFill>
          <a:ln>
            <a:noFill/>
          </a:ln>
        </p:spPr>
        <p:style>
          <a:lnRef idx="1">
            <a:schemeClr val="accent3"/>
          </a:lnRef>
          <a:fillRef idx="3">
            <a:schemeClr val="accent3"/>
          </a:fillRef>
          <a:effectRef idx="2">
            <a:schemeClr val="accent3"/>
          </a:effectRef>
          <a:fontRef idx="minor">
            <a:schemeClr val="lt1"/>
          </a:fontRef>
        </p:style>
        <p:txBody>
          <a:bodyPr rtlCol="0" anchor="ctr"/>
          <a:lstStyle/>
          <a:p>
            <a:r>
              <a:rPr lang="en-US" sz="1000" dirty="0">
                <a:solidFill>
                  <a:srgbClr val="2F2F2F"/>
                </a:solidFill>
                <a:latin typeface="Segoe UI Historic" panose="020B0502040204020203" pitchFamily="34" charset="0"/>
                <a:ea typeface="Segoe UI Historic" panose="020B0502040204020203" pitchFamily="34" charset="0"/>
                <a:cs typeface="Segoe UI Historic" panose="020B0502040204020203" pitchFamily="34" charset="0"/>
              </a:rPr>
              <a:t>Click the </a:t>
            </a:r>
            <a:r>
              <a:rPr lang="en-US" sz="1000" b="1" dirty="0">
                <a:solidFill>
                  <a:srgbClr val="2F2F2F"/>
                </a:solidFill>
                <a:latin typeface="Segoe UI Historic" panose="020B0502040204020203" pitchFamily="34" charset="0"/>
                <a:ea typeface="Segoe UI Historic" panose="020B0502040204020203" pitchFamily="34" charset="0"/>
                <a:cs typeface="Segoe UI Historic" panose="020B0502040204020203" pitchFamily="34" charset="0"/>
              </a:rPr>
              <a:t>+</a:t>
            </a:r>
            <a:r>
              <a:rPr lang="en-US" sz="1000" dirty="0">
                <a:solidFill>
                  <a:srgbClr val="2F2F2F"/>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US" sz="1000" b="1" dirty="0">
                <a:solidFill>
                  <a:srgbClr val="2F2F2F"/>
                </a:solidFill>
                <a:latin typeface="Segoe UI Historic" panose="020B0502040204020203" pitchFamily="34" charset="0"/>
                <a:ea typeface="Segoe UI Historic" panose="020B0502040204020203" pitchFamily="34" charset="0"/>
                <a:cs typeface="Segoe UI Historic" panose="020B0502040204020203" pitchFamily="34" charset="0"/>
              </a:rPr>
              <a:t>icon</a:t>
            </a:r>
            <a:r>
              <a:rPr lang="en-US" sz="1000" dirty="0">
                <a:solidFill>
                  <a:srgbClr val="2F2F2F"/>
                </a:solidFill>
                <a:latin typeface="Segoe UI Historic" panose="020B0502040204020203" pitchFamily="34" charset="0"/>
                <a:ea typeface="Segoe UI Historic" panose="020B0502040204020203" pitchFamily="34" charset="0"/>
                <a:cs typeface="Segoe UI Historic" panose="020B0502040204020203" pitchFamily="34" charset="0"/>
              </a:rPr>
              <a:t> on the left to add sections and columns.</a:t>
            </a:r>
          </a:p>
        </p:txBody>
      </p:sp>
      <p:pic>
        <p:nvPicPr>
          <p:cNvPr id="11" name="Picture 10">
            <a:extLst>
              <a:ext uri="{FF2B5EF4-FFF2-40B4-BE49-F238E27FC236}">
                <a16:creationId xmlns:a16="http://schemas.microsoft.com/office/drawing/2014/main" id="{6B867C5F-4A0A-4849-BC51-7675556CDEFD}"/>
              </a:ext>
            </a:extLst>
          </p:cNvPr>
          <p:cNvPicPr>
            <a:picLocks noChangeAspect="1"/>
          </p:cNvPicPr>
          <p:nvPr/>
        </p:nvPicPr>
        <p:blipFill>
          <a:blip r:embed="rId4"/>
          <a:stretch>
            <a:fillRect/>
          </a:stretch>
        </p:blipFill>
        <p:spPr>
          <a:xfrm>
            <a:off x="4313886" y="3379976"/>
            <a:ext cx="2770212" cy="1374613"/>
          </a:xfrm>
          <a:prstGeom prst="rect">
            <a:avLst/>
          </a:prstGeom>
          <a:ln>
            <a:solidFill>
              <a:schemeClr val="tx1"/>
            </a:solidFill>
          </a:ln>
        </p:spPr>
      </p:pic>
      <p:sp>
        <p:nvSpPr>
          <p:cNvPr id="32" name="CasellaDiTesto 30" title="Text ">
            <a:extLst>
              <a:ext uri="{FF2B5EF4-FFF2-40B4-BE49-F238E27FC236}">
                <a16:creationId xmlns:a16="http://schemas.microsoft.com/office/drawing/2014/main" id="{C4944DC8-2A22-294D-8332-83D549BE4942}"/>
              </a:ext>
            </a:extLst>
          </p:cNvPr>
          <p:cNvSpPr txBox="1"/>
          <p:nvPr/>
        </p:nvSpPr>
        <p:spPr>
          <a:xfrm>
            <a:off x="0" y="5996226"/>
            <a:ext cx="8083249" cy="861774"/>
          </a:xfrm>
          <a:prstGeom prst="rect">
            <a:avLst/>
          </a:prstGeom>
          <a:solidFill>
            <a:srgbClr val="008286"/>
          </a:solidFill>
        </p:spPr>
        <p:txBody>
          <a:bodyPr wrap="square" lIns="274320" tIns="274320" rIns="274320" bIns="274320" rtlCol="0">
            <a:spAutoFit/>
          </a:bodyPr>
          <a:lstStyle/>
          <a:p>
            <a:r>
              <a:rPr lang="en-US" sz="1000" b="1" dirty="0">
                <a:solidFill>
                  <a:schemeClr val="bg1"/>
                </a:solidFill>
                <a:latin typeface="Segoe UI Symbol" panose="020B0502040204020203" pitchFamily="34" charset="0"/>
                <a:ea typeface="Segoe UI Symbol" panose="020B0502040204020203" pitchFamily="34" charset="0"/>
                <a:cs typeface="Segoe UI Historic" panose="020B0502040204020203" pitchFamily="34" charset="0"/>
              </a:rPr>
              <a:t>Publish</a:t>
            </a:r>
            <a:br>
              <a:rPr lang="en-US" sz="1000" b="1" dirty="0">
                <a:solidFill>
                  <a:schemeClr val="bg1"/>
                </a:solidFill>
                <a:latin typeface="Segoe UI Symbol" panose="020B0502040204020203" pitchFamily="34" charset="0"/>
                <a:ea typeface="Segoe UI Symbol" panose="020B0502040204020203" pitchFamily="34" charset="0"/>
                <a:cs typeface="Segoe UI Historic" panose="020B0502040204020203" pitchFamily="34" charset="0"/>
              </a:rPr>
            </a:br>
            <a:r>
              <a:rPr lang="en-US" sz="1000" dirty="0">
                <a:solidFill>
                  <a:schemeClr val="bg1"/>
                </a:solidFill>
                <a:latin typeface="Segoe UI Symbol" panose="020B0502040204020203" pitchFamily="34" charset="0"/>
                <a:ea typeface="Segoe UI Symbol" panose="020B0502040204020203" pitchFamily="34" charset="0"/>
                <a:cs typeface="Segoe UI Historic" panose="020B0502040204020203" pitchFamily="34" charset="0"/>
              </a:rPr>
              <a:t>Users on the site won't see the page until you publish it. Published pages are viewable by users who have appropriate site permissions.</a:t>
            </a:r>
          </a:p>
        </p:txBody>
      </p:sp>
      <p:pic>
        <p:nvPicPr>
          <p:cNvPr id="13" name="Picture 12">
            <a:extLst>
              <a:ext uri="{FF2B5EF4-FFF2-40B4-BE49-F238E27FC236}">
                <a16:creationId xmlns:a16="http://schemas.microsoft.com/office/drawing/2014/main" id="{39A43FDA-E8EA-DE40-89EB-F3E00A25BEA0}"/>
              </a:ext>
            </a:extLst>
          </p:cNvPr>
          <p:cNvPicPr>
            <a:picLocks noChangeAspect="1"/>
          </p:cNvPicPr>
          <p:nvPr/>
        </p:nvPicPr>
        <p:blipFill rotWithShape="1">
          <a:blip r:embed="rId5"/>
          <a:srcRect t="1886" b="1414"/>
          <a:stretch/>
        </p:blipFill>
        <p:spPr>
          <a:xfrm>
            <a:off x="7624525" y="1729785"/>
            <a:ext cx="4225243" cy="2997145"/>
          </a:xfrm>
          <a:prstGeom prst="rect">
            <a:avLst/>
          </a:prstGeom>
          <a:ln>
            <a:solidFill>
              <a:schemeClr val="tx1"/>
            </a:solidFill>
          </a:ln>
        </p:spPr>
      </p:pic>
      <p:pic>
        <p:nvPicPr>
          <p:cNvPr id="6" name="Picture 5">
            <a:extLst>
              <a:ext uri="{FF2B5EF4-FFF2-40B4-BE49-F238E27FC236}">
                <a16:creationId xmlns:a16="http://schemas.microsoft.com/office/drawing/2014/main" id="{908FCE14-F741-E04C-85A2-ACC9C6C104BF}"/>
              </a:ext>
            </a:extLst>
          </p:cNvPr>
          <p:cNvPicPr>
            <a:picLocks noChangeAspect="1"/>
          </p:cNvPicPr>
          <p:nvPr/>
        </p:nvPicPr>
        <p:blipFill rotWithShape="1">
          <a:blip r:embed="rId6"/>
          <a:srcRect t="2585" b="7127"/>
          <a:stretch/>
        </p:blipFill>
        <p:spPr>
          <a:xfrm>
            <a:off x="686958" y="1736551"/>
            <a:ext cx="2954682" cy="2997146"/>
          </a:xfrm>
          <a:prstGeom prst="rect">
            <a:avLst/>
          </a:prstGeom>
          <a:ln>
            <a:solidFill>
              <a:schemeClr val="tx1"/>
            </a:solidFill>
          </a:ln>
        </p:spPr>
      </p:pic>
    </p:spTree>
    <p:extLst>
      <p:ext uri="{BB962C8B-B14F-4D97-AF65-F5344CB8AC3E}">
        <p14:creationId xmlns:p14="http://schemas.microsoft.com/office/powerpoint/2010/main" val="1728943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5A1DBC-F5B3-DD47-BD22-1F90F6BBC0C0}"/>
              </a:ext>
            </a:extLst>
          </p:cNvPr>
          <p:cNvPicPr>
            <a:picLocks noChangeAspect="1"/>
          </p:cNvPicPr>
          <p:nvPr/>
        </p:nvPicPr>
        <p:blipFill>
          <a:blip r:embed="rId2"/>
          <a:stretch>
            <a:fillRect/>
          </a:stretch>
        </p:blipFill>
        <p:spPr>
          <a:xfrm>
            <a:off x="0" y="0"/>
            <a:ext cx="12192000" cy="870143"/>
          </a:xfrm>
          <a:prstGeom prst="rect">
            <a:avLst/>
          </a:prstGeom>
        </p:spPr>
      </p:pic>
      <p:sp>
        <p:nvSpPr>
          <p:cNvPr id="5" name="Rectangle 4">
            <a:extLst>
              <a:ext uri="{FF2B5EF4-FFF2-40B4-BE49-F238E27FC236}">
                <a16:creationId xmlns:a16="http://schemas.microsoft.com/office/drawing/2014/main" id="{2B11BF39-4C07-694C-BF55-B37DC5EB6C8A}"/>
              </a:ext>
            </a:extLst>
          </p:cNvPr>
          <p:cNvSpPr/>
          <p:nvPr/>
        </p:nvSpPr>
        <p:spPr>
          <a:xfrm>
            <a:off x="228045" y="1122362"/>
            <a:ext cx="11688337" cy="5586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lumMod val="75000"/>
                  <a:lumOff val="25000"/>
                </a:schemeClr>
              </a:solidFill>
              <a:latin typeface="Segoe UI Symbol" panose="020B0502040204020203" pitchFamily="34" charset="0"/>
              <a:ea typeface="Segoe UI Symbol" panose="020B0502040204020203" pitchFamily="34" charset="0"/>
            </a:endParaRPr>
          </a:p>
        </p:txBody>
      </p:sp>
      <p:sp>
        <p:nvSpPr>
          <p:cNvPr id="22" name="Rectangle 21">
            <a:extLst>
              <a:ext uri="{FF2B5EF4-FFF2-40B4-BE49-F238E27FC236}">
                <a16:creationId xmlns:a16="http://schemas.microsoft.com/office/drawing/2014/main" id="{5FC255C6-FF55-204D-9260-AA8456033DF0}"/>
              </a:ext>
            </a:extLst>
          </p:cNvPr>
          <p:cNvSpPr/>
          <p:nvPr/>
        </p:nvSpPr>
        <p:spPr>
          <a:xfrm>
            <a:off x="282102" y="1118681"/>
            <a:ext cx="11693998" cy="923330"/>
          </a:xfrm>
          <a:prstGeom prst="rect">
            <a:avLst/>
          </a:prstGeom>
        </p:spPr>
        <p:txBody>
          <a:bodyPr wrap="square">
            <a:spAutoFit/>
          </a:bodyPr>
          <a:lstStyle/>
          <a:p>
            <a:r>
              <a:rPr lang="en-US" dirty="0">
                <a:solidFill>
                  <a:srgbClr val="068286"/>
                </a:solidFill>
                <a:latin typeface="Segoe UI Symbol" panose="020B0502040204020203" pitchFamily="34" charset="0"/>
                <a:ea typeface="Segoe UI Symbol" panose="020B0502040204020203" pitchFamily="34" charset="0"/>
              </a:rPr>
              <a:t>Mobile SharePoint Access</a:t>
            </a:r>
          </a:p>
          <a:p>
            <a:br>
              <a:rPr lang="en-US" sz="1200" dirty="0">
                <a:solidFill>
                  <a:schemeClr val="tx1">
                    <a:lumMod val="75000"/>
                    <a:lumOff val="25000"/>
                  </a:schemeClr>
                </a:solidFill>
                <a:latin typeface="Segoe UI Symbol" panose="020B0502040204020203" pitchFamily="34" charset="0"/>
                <a:ea typeface="Segoe UI Symbol" panose="020B0502040204020203" pitchFamily="34" charset="0"/>
              </a:rPr>
            </a:br>
            <a:r>
              <a:rPr lang="en-US" sz="1200" dirty="0">
                <a:solidFill>
                  <a:schemeClr val="tx1">
                    <a:lumMod val="75000"/>
                    <a:lumOff val="25000"/>
                  </a:schemeClr>
                </a:solidFill>
                <a:latin typeface="Segoe UI Symbol" panose="020B0502040204020203" pitchFamily="34" charset="0"/>
                <a:ea typeface="Segoe UI Symbol" panose="020B0502040204020203" pitchFamily="34" charset="0"/>
              </a:rPr>
              <a:t>Mobile SharePoint is a new way to reach intranet content on your phone or tablet and is available to download in </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hlinkClick r:id="rId3"/>
              </a:rPr>
              <a:t>Cisco eStore</a:t>
            </a:r>
            <a:r>
              <a:rPr lang="en-US" sz="1200" dirty="0">
                <a:solidFill>
                  <a:schemeClr val="tx1">
                    <a:lumMod val="75000"/>
                    <a:lumOff val="25000"/>
                  </a:schemeClr>
                </a:solidFill>
                <a:latin typeface="Segoe UI Symbol" panose="020B0502040204020203" pitchFamily="34" charset="0"/>
                <a:ea typeface="Segoe UI Symbol" panose="020B0502040204020203" pitchFamily="34" charset="0"/>
              </a:rPr>
              <a:t> for iOS, Android, and Windows. You can access sites, people, and files, search and browse SharePoint, stay up-to-date with news, and view your content without VPN access.</a:t>
            </a:r>
            <a:endParaRPr lang="en-US" sz="1200" dirty="0">
              <a:solidFill>
                <a:srgbClr val="068286"/>
              </a:solidFill>
              <a:latin typeface="Segoe UI Symbol" panose="020B0502040204020203" pitchFamily="34" charset="0"/>
              <a:ea typeface="Segoe UI Symbol" panose="020B0502040204020203" pitchFamily="34" charset="0"/>
              <a:cs typeface="Segoe UI Historic" panose="020B0502040204020203" pitchFamily="34" charset="0"/>
            </a:endParaRPr>
          </a:p>
        </p:txBody>
      </p:sp>
      <p:pic>
        <p:nvPicPr>
          <p:cNvPr id="14" name="Picture 13">
            <a:extLst>
              <a:ext uri="{FF2B5EF4-FFF2-40B4-BE49-F238E27FC236}">
                <a16:creationId xmlns:a16="http://schemas.microsoft.com/office/drawing/2014/main" id="{B78DECE1-5C11-5045-893D-2A175D4AA25D}"/>
              </a:ext>
            </a:extLst>
          </p:cNvPr>
          <p:cNvPicPr>
            <a:picLocks noChangeAspect="1"/>
          </p:cNvPicPr>
          <p:nvPr/>
        </p:nvPicPr>
        <p:blipFill>
          <a:blip r:embed="rId4"/>
          <a:stretch>
            <a:fillRect/>
          </a:stretch>
        </p:blipFill>
        <p:spPr>
          <a:xfrm>
            <a:off x="8878907" y="2267703"/>
            <a:ext cx="1857758" cy="3190389"/>
          </a:xfrm>
          <a:prstGeom prst="rect">
            <a:avLst/>
          </a:prstGeom>
        </p:spPr>
      </p:pic>
      <p:pic>
        <p:nvPicPr>
          <p:cNvPr id="23" name="Picture 22">
            <a:extLst>
              <a:ext uri="{FF2B5EF4-FFF2-40B4-BE49-F238E27FC236}">
                <a16:creationId xmlns:a16="http://schemas.microsoft.com/office/drawing/2014/main" id="{FAFED753-D768-4947-8BEE-BD95B71A5304}"/>
              </a:ext>
            </a:extLst>
          </p:cNvPr>
          <p:cNvPicPr>
            <a:picLocks noChangeAspect="1"/>
          </p:cNvPicPr>
          <p:nvPr/>
        </p:nvPicPr>
        <p:blipFill>
          <a:blip r:embed="rId5"/>
          <a:stretch>
            <a:fillRect/>
          </a:stretch>
        </p:blipFill>
        <p:spPr>
          <a:xfrm>
            <a:off x="3706313" y="2267703"/>
            <a:ext cx="1857758" cy="3190389"/>
          </a:xfrm>
          <a:prstGeom prst="rect">
            <a:avLst/>
          </a:prstGeom>
        </p:spPr>
      </p:pic>
      <p:pic>
        <p:nvPicPr>
          <p:cNvPr id="27" name="Picture 26">
            <a:extLst>
              <a:ext uri="{FF2B5EF4-FFF2-40B4-BE49-F238E27FC236}">
                <a16:creationId xmlns:a16="http://schemas.microsoft.com/office/drawing/2014/main" id="{6F9AC12A-DB9F-5B4A-A1CE-819966CDB451}"/>
              </a:ext>
            </a:extLst>
          </p:cNvPr>
          <p:cNvPicPr>
            <a:picLocks noChangeAspect="1"/>
          </p:cNvPicPr>
          <p:nvPr/>
        </p:nvPicPr>
        <p:blipFill>
          <a:blip r:embed="rId6"/>
          <a:stretch>
            <a:fillRect/>
          </a:stretch>
        </p:blipFill>
        <p:spPr>
          <a:xfrm>
            <a:off x="6292610" y="2267701"/>
            <a:ext cx="1857759" cy="3190391"/>
          </a:xfrm>
          <a:prstGeom prst="rect">
            <a:avLst/>
          </a:prstGeom>
        </p:spPr>
      </p:pic>
      <p:pic>
        <p:nvPicPr>
          <p:cNvPr id="33" name="Picture 32">
            <a:extLst>
              <a:ext uri="{FF2B5EF4-FFF2-40B4-BE49-F238E27FC236}">
                <a16:creationId xmlns:a16="http://schemas.microsoft.com/office/drawing/2014/main" id="{A75D0366-7361-674F-9772-8C2936723AD0}"/>
              </a:ext>
            </a:extLst>
          </p:cNvPr>
          <p:cNvPicPr>
            <a:picLocks noChangeAspect="1"/>
          </p:cNvPicPr>
          <p:nvPr/>
        </p:nvPicPr>
        <p:blipFill>
          <a:blip r:embed="rId7"/>
          <a:stretch>
            <a:fillRect/>
          </a:stretch>
        </p:blipFill>
        <p:spPr>
          <a:xfrm>
            <a:off x="1120016" y="2267704"/>
            <a:ext cx="1857758" cy="3190389"/>
          </a:xfrm>
          <a:prstGeom prst="rect">
            <a:avLst/>
          </a:prstGeom>
        </p:spPr>
      </p:pic>
      <p:sp>
        <p:nvSpPr>
          <p:cNvPr id="34" name="Rectangle 33">
            <a:extLst>
              <a:ext uri="{FF2B5EF4-FFF2-40B4-BE49-F238E27FC236}">
                <a16:creationId xmlns:a16="http://schemas.microsoft.com/office/drawing/2014/main" id="{3BE8D099-6418-4444-946A-9671B1EF9EE2}"/>
              </a:ext>
            </a:extLst>
          </p:cNvPr>
          <p:cNvSpPr/>
          <p:nvPr/>
        </p:nvSpPr>
        <p:spPr>
          <a:xfrm>
            <a:off x="940602" y="5582053"/>
            <a:ext cx="2216587" cy="617831"/>
          </a:xfrm>
          <a:prstGeom prst="rect">
            <a:avLst/>
          </a:prstGeom>
          <a:solidFill>
            <a:schemeClr val="bg2"/>
          </a:solidFill>
          <a:ln>
            <a:noFill/>
          </a:ln>
        </p:spPr>
        <p:style>
          <a:lnRef idx="1">
            <a:schemeClr val="accent3"/>
          </a:lnRef>
          <a:fillRef idx="3">
            <a:schemeClr val="accent3"/>
          </a:fillRef>
          <a:effectRef idx="2">
            <a:schemeClr val="accent3"/>
          </a:effectRef>
          <a:fontRef idx="minor">
            <a:schemeClr val="lt1"/>
          </a:fontRef>
        </p:style>
        <p:txBody>
          <a:bodyPr rtlCol="0" anchor="ctr"/>
          <a:lstStyle/>
          <a:p>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Tap on a user </a:t>
            </a: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to access their contact card, see who they work with, and what they are working on.</a:t>
            </a:r>
          </a:p>
        </p:txBody>
      </p:sp>
      <p:sp>
        <p:nvSpPr>
          <p:cNvPr id="35" name="Rectangle 34">
            <a:extLst>
              <a:ext uri="{FF2B5EF4-FFF2-40B4-BE49-F238E27FC236}">
                <a16:creationId xmlns:a16="http://schemas.microsoft.com/office/drawing/2014/main" id="{CBC92D54-D006-AC47-A69B-21C667B71DF1}"/>
              </a:ext>
            </a:extLst>
          </p:cNvPr>
          <p:cNvSpPr/>
          <p:nvPr/>
        </p:nvSpPr>
        <p:spPr>
          <a:xfrm>
            <a:off x="3526899" y="5582053"/>
            <a:ext cx="2216587" cy="617832"/>
          </a:xfrm>
          <a:prstGeom prst="rect">
            <a:avLst/>
          </a:prstGeom>
          <a:solidFill>
            <a:schemeClr val="bg2"/>
          </a:solidFill>
          <a:ln>
            <a:noFill/>
          </a:ln>
        </p:spPr>
        <p:style>
          <a:lnRef idx="1">
            <a:schemeClr val="accent3"/>
          </a:lnRef>
          <a:fillRef idx="3">
            <a:schemeClr val="accent3"/>
          </a:fillRef>
          <a:effectRef idx="2">
            <a:schemeClr val="accent3"/>
          </a:effectRef>
          <a:fontRef idx="minor">
            <a:schemeClr val="lt1"/>
          </a:fontRef>
        </p:style>
        <p:txBody>
          <a:bodyPr rtlCol="0" anchor="ctr"/>
          <a:lstStyle/>
          <a:p>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Access your personalized view </a:t>
            </a: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of team sites, communication sites, and news posts.</a:t>
            </a:r>
          </a:p>
        </p:txBody>
      </p:sp>
      <p:sp>
        <p:nvSpPr>
          <p:cNvPr id="37" name="Rectangle 36">
            <a:extLst>
              <a:ext uri="{FF2B5EF4-FFF2-40B4-BE49-F238E27FC236}">
                <a16:creationId xmlns:a16="http://schemas.microsoft.com/office/drawing/2014/main" id="{4B64A8E3-B48F-9940-A67B-86039B7505BC}"/>
              </a:ext>
            </a:extLst>
          </p:cNvPr>
          <p:cNvSpPr/>
          <p:nvPr/>
        </p:nvSpPr>
        <p:spPr>
          <a:xfrm>
            <a:off x="8687610" y="5594143"/>
            <a:ext cx="2216586" cy="923330"/>
          </a:xfrm>
          <a:prstGeom prst="rect">
            <a:avLst/>
          </a:prstGeom>
          <a:solidFill>
            <a:schemeClr val="bg2"/>
          </a:solidFill>
          <a:ln>
            <a:noFill/>
          </a:ln>
        </p:spPr>
        <p:style>
          <a:lnRef idx="1">
            <a:schemeClr val="accent3"/>
          </a:lnRef>
          <a:fillRef idx="3">
            <a:schemeClr val="accent3"/>
          </a:fillRef>
          <a:effectRef idx="2">
            <a:schemeClr val="accent3"/>
          </a:effectRef>
          <a:fontRef idx="minor">
            <a:schemeClr val="lt1"/>
          </a:fontRef>
        </p:style>
        <p:txBody>
          <a:bodyPr rtlCol="0" anchor="ctr"/>
          <a:lstStyle/>
          <a:p>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Browse your </a:t>
            </a: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sites, files, people, and more.</a:t>
            </a:r>
          </a:p>
          <a:p>
            <a:endPar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endParaRPr>
          </a:p>
          <a:p>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Search</a:t>
            </a: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 to find and discover important content.</a:t>
            </a:r>
          </a:p>
        </p:txBody>
      </p:sp>
      <p:sp>
        <p:nvSpPr>
          <p:cNvPr id="38" name="Rectangle 37">
            <a:extLst>
              <a:ext uri="{FF2B5EF4-FFF2-40B4-BE49-F238E27FC236}">
                <a16:creationId xmlns:a16="http://schemas.microsoft.com/office/drawing/2014/main" id="{5864631B-882E-194E-9DF1-FA5BAF697CBB}"/>
              </a:ext>
            </a:extLst>
          </p:cNvPr>
          <p:cNvSpPr/>
          <p:nvPr/>
        </p:nvSpPr>
        <p:spPr>
          <a:xfrm>
            <a:off x="6113196" y="5594143"/>
            <a:ext cx="2216586" cy="617833"/>
          </a:xfrm>
          <a:prstGeom prst="rect">
            <a:avLst/>
          </a:prstGeom>
          <a:solidFill>
            <a:schemeClr val="bg2"/>
          </a:solidFill>
          <a:ln>
            <a:noFill/>
          </a:ln>
        </p:spPr>
        <p:style>
          <a:lnRef idx="1">
            <a:schemeClr val="accent3"/>
          </a:lnRef>
          <a:fillRef idx="3">
            <a:schemeClr val="accent3"/>
          </a:fillRef>
          <a:effectRef idx="2">
            <a:schemeClr val="accent3"/>
          </a:effectRef>
          <a:fontRef idx="minor">
            <a:schemeClr val="lt1"/>
          </a:fontRef>
        </p:style>
        <p:txBody>
          <a:bodyPr rtlCol="0" anchor="ctr"/>
          <a:lstStyle/>
          <a:p>
            <a:r>
              <a:rPr lang="en-US" sz="1000" b="1"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View news posts </a:t>
            </a:r>
            <a:r>
              <a:rPr lang="en-US" sz="1000" dirty="0">
                <a:solidFill>
                  <a:schemeClr val="tx1"/>
                </a:solidFill>
                <a:latin typeface="Segoe UI Symbol" panose="020B0502040204020203" pitchFamily="34" charset="0"/>
                <a:ea typeface="Segoe UI Symbol" panose="020B0502040204020203" pitchFamily="34" charset="0"/>
                <a:cs typeface="Segoe UI Historic" panose="020B0502040204020203" pitchFamily="34" charset="0"/>
              </a:rPr>
              <a:t>on the go and share your updates, reports, status, and experiences with your team.</a:t>
            </a:r>
          </a:p>
        </p:txBody>
      </p:sp>
    </p:spTree>
    <p:extLst>
      <p:ext uri="{BB962C8B-B14F-4D97-AF65-F5344CB8AC3E}">
        <p14:creationId xmlns:p14="http://schemas.microsoft.com/office/powerpoint/2010/main" val="1341454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9713</TotalTime>
  <Words>1614</Words>
  <Application>Microsoft Macintosh PowerPoint</Application>
  <PresentationFormat>Widescreen</PresentationFormat>
  <Paragraphs>141</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Segoe UI Historic</vt:lpstr>
      <vt:lpstr>Segoe UI 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Austin Lai (aulai)</dc:creator>
  <cp:lastModifiedBy>Austin Lai (aulai)</cp:lastModifiedBy>
  <cp:revision>52</cp:revision>
  <dcterms:created xsi:type="dcterms:W3CDTF">2020-01-30T00:19:49Z</dcterms:created>
  <dcterms:modified xsi:type="dcterms:W3CDTF">2020-02-18T19:21:54Z</dcterms:modified>
</cp:coreProperties>
</file>